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 id="2147483903" r:id="rId3"/>
  </p:sldMasterIdLst>
  <p:notesMasterIdLst>
    <p:notesMasterId r:id="rId98"/>
  </p:notesMasterIdLst>
  <p:handoutMasterIdLst>
    <p:handoutMasterId r:id="rId99"/>
  </p:handoutMasterIdLst>
  <p:sldIdLst>
    <p:sldId id="372" r:id="rId4"/>
    <p:sldId id="371" r:id="rId5"/>
    <p:sldId id="321" r:id="rId6"/>
    <p:sldId id="323" r:id="rId7"/>
    <p:sldId id="324" r:id="rId8"/>
    <p:sldId id="256" r:id="rId9"/>
    <p:sldId id="326" r:id="rId10"/>
    <p:sldId id="325" r:id="rId11"/>
    <p:sldId id="319" r:id="rId12"/>
    <p:sldId id="320" r:id="rId13"/>
    <p:sldId id="322" r:id="rId14"/>
    <p:sldId id="261" r:id="rId15"/>
    <p:sldId id="266" r:id="rId16"/>
    <p:sldId id="267" r:id="rId17"/>
    <p:sldId id="268" r:id="rId18"/>
    <p:sldId id="269" r:id="rId19"/>
    <p:sldId id="270" r:id="rId20"/>
    <p:sldId id="271" r:id="rId21"/>
    <p:sldId id="272" r:id="rId22"/>
    <p:sldId id="273" r:id="rId23"/>
    <p:sldId id="274" r:id="rId24"/>
    <p:sldId id="275" r:id="rId25"/>
    <p:sldId id="276" r:id="rId26"/>
    <p:sldId id="263" r:id="rId27"/>
    <p:sldId id="277" r:id="rId28"/>
    <p:sldId id="278" r:id="rId29"/>
    <p:sldId id="279" r:id="rId30"/>
    <p:sldId id="282" r:id="rId31"/>
    <p:sldId id="280" r:id="rId32"/>
    <p:sldId id="281" r:id="rId33"/>
    <p:sldId id="283" r:id="rId34"/>
    <p:sldId id="284" r:id="rId35"/>
    <p:sldId id="327" r:id="rId36"/>
    <p:sldId id="287" r:id="rId37"/>
    <p:sldId id="288" r:id="rId38"/>
    <p:sldId id="289" r:id="rId39"/>
    <p:sldId id="290" r:id="rId40"/>
    <p:sldId id="308" r:id="rId41"/>
    <p:sldId id="314" r:id="rId42"/>
    <p:sldId id="309" r:id="rId43"/>
    <p:sldId id="313" r:id="rId44"/>
    <p:sldId id="291" r:id="rId45"/>
    <p:sldId id="292" r:id="rId46"/>
    <p:sldId id="293" r:id="rId47"/>
    <p:sldId id="294" r:id="rId48"/>
    <p:sldId id="310" r:id="rId49"/>
    <p:sldId id="311" r:id="rId50"/>
    <p:sldId id="312" r:id="rId51"/>
    <p:sldId id="315" r:id="rId52"/>
    <p:sldId id="296" r:id="rId53"/>
    <p:sldId id="297" r:id="rId54"/>
    <p:sldId id="298" r:id="rId55"/>
    <p:sldId id="299" r:id="rId56"/>
    <p:sldId id="300" r:id="rId57"/>
    <p:sldId id="306" r:id="rId58"/>
    <p:sldId id="301" r:id="rId59"/>
    <p:sldId id="334" r:id="rId60"/>
    <p:sldId id="338" r:id="rId61"/>
    <p:sldId id="337" r:id="rId62"/>
    <p:sldId id="341" r:id="rId63"/>
    <p:sldId id="344" r:id="rId64"/>
    <p:sldId id="343" r:id="rId65"/>
    <p:sldId id="348" r:id="rId66"/>
    <p:sldId id="347" r:id="rId67"/>
    <p:sldId id="350" r:id="rId68"/>
    <p:sldId id="354" r:id="rId69"/>
    <p:sldId id="357" r:id="rId70"/>
    <p:sldId id="356" r:id="rId71"/>
    <p:sldId id="361" r:id="rId72"/>
    <p:sldId id="360" r:id="rId73"/>
    <p:sldId id="359" r:id="rId74"/>
    <p:sldId id="368" r:id="rId75"/>
    <p:sldId id="367" r:id="rId76"/>
    <p:sldId id="366" r:id="rId77"/>
    <p:sldId id="365" r:id="rId78"/>
    <p:sldId id="364" r:id="rId79"/>
    <p:sldId id="370" r:id="rId80"/>
    <p:sldId id="369" r:id="rId81"/>
    <p:sldId id="363" r:id="rId82"/>
    <p:sldId id="362" r:id="rId83"/>
    <p:sldId id="358" r:id="rId84"/>
    <p:sldId id="355" r:id="rId85"/>
    <p:sldId id="352" r:id="rId86"/>
    <p:sldId id="351" r:id="rId87"/>
    <p:sldId id="346" r:id="rId88"/>
    <p:sldId id="345" r:id="rId89"/>
    <p:sldId id="342" r:id="rId90"/>
    <p:sldId id="340" r:id="rId91"/>
    <p:sldId id="302" r:id="rId92"/>
    <p:sldId id="303" r:id="rId93"/>
    <p:sldId id="304" r:id="rId94"/>
    <p:sldId id="316" r:id="rId95"/>
    <p:sldId id="305" r:id="rId96"/>
    <p:sldId id="307" r:id="rId9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8603FDC-E32A-4AB5-989C-0864C3EAD2B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16" d="100"/>
          <a:sy n="116" d="100"/>
        </p:scale>
        <p:origin x="336" y="8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notesMaster" Target="notesMasters/notesMaster1.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E71268B-8AC2-4239-8FAF-7C144C210720}" type="datetimeFigureOut">
              <a:rPr lang="en-US"/>
              <a:pPr/>
              <a:t>3/12/2016</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02BA2C8-71FC-43D0-BD87-0547616971FA}" type="slidenum">
              <a:rPr/>
              <a:pPr/>
              <a:t>‹#›</a:t>
            </a:fld>
            <a:endParaRPr dirty="0"/>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5AD8362-6D63-40AC-BAA9-90C3AE6D5875}" type="datetimeFigureOut">
              <a:rPr lang="en-US"/>
              <a:pPr/>
              <a:t>3/12/2016</a:t>
            </a:fld>
            <a:endParaRPr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6539446-6953-447E-A4E3-E7CFBF870046}" type="slidenum">
              <a:rPr/>
              <a:pPr/>
              <a:t>‹#›</a:t>
            </a:fld>
            <a:endParaRPr dirty="0"/>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sky"/>
          <p:cNvSpPr/>
          <p:nvPr/>
        </p:nvSpPr>
        <p:spPr>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425" y="5497897"/>
            <a:ext cx="12188952" cy="463209"/>
          </a:xfrm>
          <a:prstGeom prst="rect">
            <a:avLst/>
          </a:prstGeom>
          <a:noFill/>
          <a:ln>
            <a:noFill/>
          </a:ln>
        </p:spPr>
      </p:pic>
      <p:pic>
        <p:nvPicPr>
          <p:cNvPr id="7" name="water1"/>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F4E5243-F52A-4D37-9694-EB26C6C31910}" type="datetime1">
              <a:rPr lang="en-US" smtClean="0"/>
              <a:pPr/>
              <a:t>3/12/2016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77B6E1-634A-48DC-9E8B-D894023267EF}" type="datetime1">
              <a:rPr lang="en-US" smtClean="0"/>
              <a:pPr/>
              <a:t>3/12/2016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866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pPr/>
              <a:t>3/12/2016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347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smtClean="0"/>
              <a:pPr/>
              <a:t>3/12/2016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1130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pPr/>
              <a:t>3/12/2016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879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1">
              <a:rPr lang="en-US" smtClean="0"/>
              <a:pPr/>
              <a:t>3/12/2016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520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1">
              <a:rPr lang="en-US" smtClean="0"/>
              <a:pPr/>
              <a:t>3/12/2016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67053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pPr/>
              <a:t>3/12/2016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5528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smtClean="0"/>
              <a:pPr/>
              <a:t>3/12/2016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492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2D3E9E-A95C-48F2-B4BF-A71542E0BE9A}" type="datetime1">
              <a:rPr lang="en-US" smtClean="0"/>
              <a:pPr/>
              <a:t>3/12/2016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smtClean="0"/>
              <a:pPr/>
              <a:t>3/12/2016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9376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1">
              <a:rPr lang="en-US" smtClean="0"/>
              <a:pPr/>
              <a:t>3/12/2016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3712882"/>
      </p:ext>
    </p:extLst>
  </p:cSld>
  <p:clrMapOvr>
    <a:masterClrMapping/>
  </p:clrMapOvr>
  <p:timing>
    <p:tnLst>
      <p:par>
        <p:cTn id="1" dur="indefinite" restart="never" nodeType="tmRoot"/>
      </p:par>
    </p:tnLst>
  </p:timing>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1">
              <a:rPr lang="en-US" smtClean="0"/>
              <a:pPr/>
              <a:t>3/12/2016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0272764"/>
      </p:ext>
    </p:extLst>
  </p:cSld>
  <p:clrMapOvr>
    <a:masterClrMapping/>
  </p:clrMapOvr>
  <p:timing>
    <p:tnLst>
      <p:par>
        <p:cTn id="1" dur="indefinite" restart="never" nodeType="tmRoot"/>
      </p:par>
    </p:tnLst>
  </p:timing>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1">
              <a:rPr lang="en-US" smtClean="0"/>
              <a:pPr/>
              <a:t>3/12/2016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36608481"/>
      </p:ext>
    </p:extLst>
  </p:cSld>
  <p:clrMapOvr>
    <a:masterClrMapping/>
  </p:clrMapOvr>
  <p:timing>
    <p:tnLst>
      <p:par>
        <p:cTn id="1" dur="indefinite" restart="never" nodeType="tmRoot"/>
      </p:par>
    </p:tnLst>
  </p:timing>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1">
              <a:rPr lang="en-US" smtClean="0"/>
              <a:pPr/>
              <a:t>3/12/2016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4729213"/>
      </p:ext>
    </p:extLst>
  </p:cSld>
  <p:clrMapOvr>
    <a:masterClrMapping/>
  </p:clrMapOvr>
  <p:timing>
    <p:tnLst>
      <p:par>
        <p:cTn id="1" dur="indefinite" restart="never" nodeType="tmRoot"/>
      </p:par>
    </p:tnLst>
  </p:timing>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1">
              <a:rPr lang="en-US" smtClean="0"/>
              <a:pPr/>
              <a:t>3/12/2016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78494"/>
      </p:ext>
    </p:extLst>
  </p:cSld>
  <p:clrMapOvr>
    <a:masterClrMapping/>
  </p:clrMapOvr>
  <p:timing>
    <p:tnLst>
      <p:par>
        <p:cTn id="1" dur="indefinite" restart="never" nodeType="tmRoot"/>
      </p:par>
    </p:tnLst>
  </p:timing>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pPr/>
              <a:t>3/12/2016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5390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1">
              <a:rPr lang="en-US" smtClean="0"/>
              <a:pPr/>
              <a:t>3/12/2016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4838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dirty="0"/>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smtClean="0"/>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smtClean="0"/>
              <a:pPr/>
              <a:t>3/12/2016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2952B5-7A2F-4CC8-B7CE-9234E21C2837}" type="datetime1">
              <a:rPr lang="en-US" smtClean="0"/>
              <a:pPr/>
              <a:t>3/12/2016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1DA07A-9201-4B4B-BAF2-015AFA30F520}" type="datetime1">
              <a:rPr lang="en-US" smtClean="0"/>
              <a:pPr/>
              <a:t>3/12/2016</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pPr/>
              <a:t>‹#›</a:t>
            </a:fld>
            <a:endParaRPr dirty="0"/>
          </a:p>
        </p:txBody>
      </p:sp>
      <p:sp>
        <p:nvSpPr>
          <p:cNvPr id="10" name="Title 9"/>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smtClean="0"/>
              <a:pPr/>
              <a:t>3/12/2016</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4FAB73BC-B049-4115-A692-8D63A059BFB8}" type="slidenum">
              <a:rPr/>
              <a:pPr/>
              <a:t>‹#›</a:t>
            </a:fld>
            <a:endParaRPr dirty="0"/>
          </a:p>
        </p:txBody>
      </p:sp>
      <p:sp>
        <p:nvSpPr>
          <p:cNvPr id="6" name="Title 5"/>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dirty="0"/>
          </a:p>
        </p:txBody>
      </p:sp>
      <p:sp>
        <p:nvSpPr>
          <p:cNvPr id="2" name="Date Placeholder 1"/>
          <p:cNvSpPr>
            <a:spLocks noGrp="1"/>
          </p:cNvSpPr>
          <p:nvPr>
            <p:ph type="dt" sz="half" idx="10"/>
          </p:nvPr>
        </p:nvSpPr>
        <p:spPr/>
        <p:txBody>
          <a:bodyPr/>
          <a:lstStyle/>
          <a:p>
            <a:fld id="{8DDF5F92-E675-4B36-9A60-69A962A68675}" type="datetime1">
              <a:rPr lang="en-US" smtClean="0"/>
              <a:pPr/>
              <a:t>3/12/2016</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smtClean="0"/>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smtClean="0"/>
              <a:pPr/>
              <a:t>3/12/2016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smtClean="0"/>
              <a:pPr/>
              <a:t>3/12/2016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pPr/>
              <a:t>‹#›</a:t>
            </a:fld>
            <a:endParaRPr dirty="0"/>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dirty="0"/>
          </a:p>
        </p:txBody>
      </p:sp>
      <p:sp>
        <p:nvSpPr>
          <p:cNvPr id="8" name="water3"/>
          <p:cNvSpPr/>
          <p:nvPr/>
        </p:nvSpPr>
        <p:spPr>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a:xfrm>
            <a:off x="-1425" y="6256181"/>
            <a:ext cx="12188952" cy="463209"/>
          </a:xfrm>
          <a:prstGeom prst="rect">
            <a:avLst/>
          </a:prstGeom>
          <a:noFill/>
          <a:ln>
            <a:noFill/>
          </a:ln>
        </p:spPr>
      </p:pic>
      <p:pic>
        <p:nvPicPr>
          <p:cNvPr id="10" name="water1"/>
          <p:cNvPicPr>
            <a:picLocks noChangeAspect="1"/>
          </p:cNvPicPr>
          <p:nvPr/>
        </p:nvPicPr>
        <p:blipFill rotWithShape="1">
          <a:blip r:embed="rId1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800" cap="all" baseline="0">
                <a:solidFill>
                  <a:schemeClr val="tx1"/>
                </a:solidFill>
              </a:defRPr>
            </a:lvl1pPr>
          </a:lstStyle>
          <a:p>
            <a:fld id="{5586B75A-687E-405C-8A0B-8D00578BA2C3}" type="datetime1">
              <a:rPr lang="en-US" smtClean="0"/>
              <a:pPr/>
              <a:t>3/12/2016</a:t>
            </a:fld>
            <a:endParaRPr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cap="all" baseline="0">
                <a:solidFill>
                  <a:schemeClr val="tx1"/>
                </a:solidFill>
              </a:defRPr>
            </a:lvl1pPr>
          </a:lstStyle>
          <a:p>
            <a:fld id="{4FAB73BC-B049-4115-A692-8D63A059BFB8}" type="slidenum">
              <a:rPr/>
              <a:pPr/>
              <a:t>‹#›</a:t>
            </a:fld>
            <a:endParaRPr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1">
              <a:rPr lang="en-US" smtClean="0"/>
              <a:pPr/>
              <a:t>3/12/2016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049523"/>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 id="2147483916" r:id="rId13"/>
    <p:sldLayoutId id="2147483917" r:id="rId14"/>
    <p:sldLayoutId id="2147483918" r:id="rId15"/>
    <p:sldLayoutId id="214748391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1707" y="2026223"/>
            <a:ext cx="9602789" cy="1810671"/>
          </a:xfrm>
        </p:spPr>
        <p:txBody>
          <a:bodyPr>
            <a:noAutofit/>
          </a:bodyPr>
          <a:lstStyle/>
          <a:p>
            <a:pPr algn="ctr"/>
            <a:r>
              <a:rPr lang="en-US" sz="12000" dirty="0">
                <a:solidFill>
                  <a:prstClr val="black"/>
                </a:solidFill>
                <a:latin typeface="Times New Roman" panose="02020603050405020304" pitchFamily="18" charset="0"/>
                <a:cs typeface="Times New Roman" panose="02020603050405020304" pitchFamily="18" charset="0"/>
              </a:rPr>
              <a:t>﷽</a:t>
            </a:r>
            <a:endParaRPr lang="en-US" sz="1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49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205" y="1173737"/>
            <a:ext cx="11358281" cy="5314149"/>
          </a:xfrm>
        </p:spPr>
        <p:txBody>
          <a:bodyPr>
            <a:normAutofit fontScale="90000"/>
          </a:bodyPr>
          <a:lstStyle/>
          <a:p>
            <a:pPr algn="r" rtl="1"/>
            <a:r>
              <a:rPr lang="ar-SA" sz="2400" b="1" dirty="0" smtClean="0">
                <a:latin typeface="Times New Roman" panose="02020603050405020304" pitchFamily="18" charset="0"/>
                <a:cs typeface="Times New Roman" panose="02020603050405020304" pitchFamily="18" charset="0"/>
              </a:rPr>
              <a:t>9</a:t>
            </a: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زيد بن ثابت</a:t>
            </a:r>
            <a:r>
              <a:rPr lang="ar-EG" sz="2400" dirty="0" smtClean="0">
                <a:latin typeface="Times New Roman" panose="02020603050405020304" pitchFamily="18" charset="0"/>
                <a:cs typeface="Times New Roman" panose="02020603050405020304" pitchFamily="18" charset="0"/>
              </a:rPr>
              <a:t>: " قبض النبي صلى الله عليه وسلم ولم يكن القرآن جمع في شئ"</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أشار عمر</a:t>
            </a:r>
            <a:r>
              <a:rPr lang="ar-EG" sz="2400" dirty="0" smtClean="0">
                <a:latin typeface="Times New Roman" panose="02020603050405020304" pitchFamily="18" charset="0"/>
                <a:cs typeface="Times New Roman" panose="02020603050405020304" pitchFamily="18" charset="0"/>
              </a:rPr>
              <a:t> على أبي بكر بجمع القرآن في صحف</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أبو بكر</a:t>
            </a:r>
            <a:r>
              <a:rPr lang="ar-EG" sz="2400" dirty="0" smtClean="0">
                <a:latin typeface="Times New Roman" panose="02020603050405020304" pitchFamily="18" charset="0"/>
                <a:cs typeface="Times New Roman" panose="02020603050405020304" pitchFamily="18" charset="0"/>
              </a:rPr>
              <a:t>: "كيف نفعل شيئا لم يفعله رسول الله صلى الله عليه وسلم"</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عمر</a:t>
            </a:r>
            <a:r>
              <a:rPr lang="ar-EG"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هو والله خير</a:t>
            </a:r>
            <a:r>
              <a:rPr lang="ar-EG"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فلم يزل عمر</a:t>
            </a:r>
            <a:r>
              <a:rPr lang="ar-EG" sz="2400" dirty="0" smtClean="0">
                <a:latin typeface="Times New Roman" panose="02020603050405020304" pitchFamily="18" charset="0"/>
                <a:cs typeface="Times New Roman" panose="02020603050405020304" pitchFamily="18" charset="0"/>
              </a:rPr>
              <a:t> يراجعه حتي </a:t>
            </a:r>
            <a:r>
              <a:rPr lang="ar-EG" sz="2400" u="sng" dirty="0" smtClean="0">
                <a:latin typeface="Times New Roman" panose="02020603050405020304" pitchFamily="18" charset="0"/>
                <a:cs typeface="Times New Roman" panose="02020603050405020304" pitchFamily="18" charset="0"/>
              </a:rPr>
              <a:t>شرح الله صدره</a:t>
            </a:r>
            <a:r>
              <a:rPr lang="ar-EG" sz="2400" dirty="0" smtClean="0">
                <a:latin typeface="Times New Roman" panose="02020603050405020304" pitchFamily="18" charset="0"/>
                <a:cs typeface="Times New Roman" panose="02020603050405020304" pitchFamily="18" charset="0"/>
              </a:rPr>
              <a:t> له</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ar-SA" sz="2400" b="1" dirty="0" smtClean="0">
                <a:latin typeface="Times New Roman" panose="02020603050405020304" pitchFamily="18" charset="0"/>
                <a:cs typeface="Times New Roman" panose="02020603050405020304" pitchFamily="18" charset="0"/>
              </a:rPr>
              <a:t>10</a:t>
            </a: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يد </a:t>
            </a:r>
            <a:r>
              <a:rPr lang="ar-EG" sz="2400" u="sng" dirty="0">
                <a:latin typeface="Times New Roman" panose="02020603050405020304" pitchFamily="18" charset="0"/>
                <a:cs typeface="Times New Roman" panose="02020603050405020304" pitchFamily="18" charset="0"/>
              </a:rPr>
              <a:t>بن ثابت</a:t>
            </a:r>
            <a:r>
              <a:rPr lang="ar-EG" sz="2400" dirty="0">
                <a:latin typeface="Times New Roman" panose="02020603050405020304" pitchFamily="18" charset="0"/>
                <a:cs typeface="Times New Roman" panose="02020603050405020304" pitchFamily="18" charset="0"/>
              </a:rPr>
              <a:t>: " قبض النبي صلى الله عليه وسلم ولم يكن القرآن جمع في شئ"</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أشار </a:t>
            </a:r>
            <a:r>
              <a:rPr lang="ar-EG" sz="2400" u="sng" dirty="0">
                <a:latin typeface="Times New Roman" panose="02020603050405020304" pitchFamily="18" charset="0"/>
                <a:cs typeface="Times New Roman" panose="02020603050405020304" pitchFamily="18" charset="0"/>
              </a:rPr>
              <a:t>عمر</a:t>
            </a:r>
            <a:r>
              <a:rPr lang="ar-EG" sz="2400" dirty="0">
                <a:latin typeface="Times New Roman" panose="02020603050405020304" pitchFamily="18" charset="0"/>
                <a:cs typeface="Times New Roman" panose="02020603050405020304" pitchFamily="18" charset="0"/>
              </a:rPr>
              <a:t> على أبي بكر بجمع القرآن في صحف</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أبو </a:t>
            </a:r>
            <a:r>
              <a:rPr lang="ar-EG" sz="2400" u="sng" dirty="0">
                <a:latin typeface="Times New Roman" panose="02020603050405020304" pitchFamily="18" charset="0"/>
                <a:cs typeface="Times New Roman" panose="02020603050405020304" pitchFamily="18" charset="0"/>
              </a:rPr>
              <a:t>بكر</a:t>
            </a:r>
            <a:r>
              <a:rPr lang="ar-EG" sz="2400" dirty="0">
                <a:latin typeface="Times New Roman" panose="02020603050405020304" pitchFamily="18" charset="0"/>
                <a:cs typeface="Times New Roman" panose="02020603050405020304" pitchFamily="18" charset="0"/>
              </a:rPr>
              <a:t>: "كيف نفعل شيئا لم يفعله رسول الله صلى الله عليه وسلم"</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عمر</a:t>
            </a:r>
            <a:r>
              <a:rPr lang="ar-EG" sz="2400" dirty="0">
                <a:latin typeface="Times New Roman" panose="02020603050405020304" pitchFamily="18" charset="0"/>
                <a:cs typeface="Times New Roman" panose="02020603050405020304" pitchFamily="18" charset="0"/>
              </a:rPr>
              <a:t>: "</a:t>
            </a:r>
            <a:r>
              <a:rPr lang="ar-EG" sz="2400" u="sng" dirty="0">
                <a:latin typeface="Times New Roman" panose="02020603050405020304" pitchFamily="18" charset="0"/>
                <a:cs typeface="Times New Roman" panose="02020603050405020304" pitchFamily="18" charset="0"/>
              </a:rPr>
              <a:t>هو والله خير</a:t>
            </a:r>
            <a:r>
              <a:rPr lang="ar-EG"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فلم </a:t>
            </a:r>
            <a:r>
              <a:rPr lang="ar-EG" sz="2400" u="sng" dirty="0">
                <a:latin typeface="Times New Roman" panose="02020603050405020304" pitchFamily="18" charset="0"/>
                <a:cs typeface="Times New Roman" panose="02020603050405020304" pitchFamily="18" charset="0"/>
              </a:rPr>
              <a:t>يزل عمر</a:t>
            </a:r>
            <a:r>
              <a:rPr lang="ar-EG" sz="2400" dirty="0">
                <a:latin typeface="Times New Roman" panose="02020603050405020304" pitchFamily="18" charset="0"/>
                <a:cs typeface="Times New Roman" panose="02020603050405020304" pitchFamily="18" charset="0"/>
              </a:rPr>
              <a:t> يراجعه حتي </a:t>
            </a:r>
            <a:r>
              <a:rPr lang="ar-EG" sz="2400" u="sng" dirty="0">
                <a:latin typeface="Times New Roman" panose="02020603050405020304" pitchFamily="18" charset="0"/>
                <a:cs typeface="Times New Roman" panose="02020603050405020304" pitchFamily="18" charset="0"/>
              </a:rPr>
              <a:t>شرح الله صدره</a:t>
            </a:r>
            <a:r>
              <a:rPr lang="ar-EG" sz="2400" dirty="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له</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ar-SA" sz="2400" b="1" dirty="0" smtClean="0">
                <a:latin typeface="Times New Roman" panose="02020603050405020304" pitchFamily="18" charset="0"/>
                <a:cs typeface="Times New Roman" panose="02020603050405020304" pitchFamily="18" charset="0"/>
              </a:rPr>
              <a:t>11</a:t>
            </a:r>
            <a:r>
              <a:rPr lang="ar-SA" sz="2400" dirty="0" smtClean="0">
                <a:latin typeface="Times New Roman" panose="02020603050405020304" pitchFamily="18" charset="0"/>
                <a:cs typeface="Times New Roman" panose="02020603050405020304" pitchFamily="18" charset="0"/>
              </a:rPr>
              <a:t> </a:t>
            </a:r>
            <a:r>
              <a:rPr lang="ar-EG" sz="2400" u="sng" dirty="0">
                <a:latin typeface="Times New Roman" panose="02020603050405020304" pitchFamily="18" charset="0"/>
                <a:cs typeface="Times New Roman" panose="02020603050405020304" pitchFamily="18" charset="0"/>
              </a:rPr>
              <a:t>زيد بن ثابت</a:t>
            </a:r>
            <a:r>
              <a:rPr lang="ar-EG" sz="2400" dirty="0">
                <a:latin typeface="Times New Roman" panose="02020603050405020304" pitchFamily="18" charset="0"/>
                <a:cs typeface="Times New Roman" panose="02020603050405020304" pitchFamily="18" charset="0"/>
              </a:rPr>
              <a:t>: "كيف تفعلون شيئا لم يفعله رسول الله صلى الله عليه وسلم</a:t>
            </a:r>
            <a:r>
              <a:rPr lang="ar-EG"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أبو </a:t>
            </a:r>
            <a:r>
              <a:rPr lang="ar-EG" sz="2400" dirty="0">
                <a:latin typeface="Times New Roman" panose="02020603050405020304" pitchFamily="18" charset="0"/>
                <a:cs typeface="Times New Roman" panose="02020603050405020304" pitchFamily="18" charset="0"/>
              </a:rPr>
              <a:t>بكر: "</a:t>
            </a:r>
            <a:r>
              <a:rPr lang="ar-EG" sz="2400" u="sng" dirty="0">
                <a:latin typeface="Times New Roman" panose="02020603050405020304" pitchFamily="18" charset="0"/>
                <a:cs typeface="Times New Roman" panose="02020603050405020304" pitchFamily="18" charset="0"/>
              </a:rPr>
              <a:t>هو والله خير</a:t>
            </a:r>
            <a:r>
              <a:rPr lang="ar-EG"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a:t>
            </a:r>
            <a:r>
              <a:rPr lang="ar-EG" sz="2400" u="sng" dirty="0">
                <a:latin typeface="Times New Roman" panose="02020603050405020304" pitchFamily="18" charset="0"/>
                <a:cs typeface="Times New Roman" panose="02020603050405020304" pitchFamily="18" charset="0"/>
              </a:rPr>
              <a:t>فلم يزل أبو بكر يراجعني</a:t>
            </a:r>
            <a:r>
              <a:rPr lang="ar-EG" sz="2400" dirty="0">
                <a:latin typeface="Times New Roman" panose="02020603050405020304" pitchFamily="18" charset="0"/>
                <a:cs typeface="Times New Roman" panose="02020603050405020304" pitchFamily="18" charset="0"/>
              </a:rPr>
              <a:t> حتي شرح الله صدري للذي شرح له </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ar-SA" sz="2400" b="1" dirty="0" smtClean="0">
                <a:latin typeface="Times New Roman" panose="02020603050405020304" pitchFamily="18" charset="0"/>
                <a:cs typeface="Times New Roman" panose="02020603050405020304" pitchFamily="18" charset="0"/>
              </a:rPr>
              <a:t>12</a:t>
            </a:r>
            <a:r>
              <a:rPr lang="en-US" sz="2400" b="1"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صدر أبي بكر و عمر رضي الله عنهما"</a:t>
            </a:r>
            <a:r>
              <a:rPr lang="ar-SA" sz="2400" dirty="0">
                <a:latin typeface="Times New Roman" panose="02020603050405020304" pitchFamily="18" charset="0"/>
                <a:cs typeface="Times New Roman" panose="02020603050405020304" pitchFamily="18" charset="0"/>
              </a:rPr>
              <a:t> خ</a:t>
            </a:r>
            <a:br>
              <a:rPr lang="ar-SA" sz="2400"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عليكم</a:t>
            </a:r>
            <a:r>
              <a:rPr lang="ar-EG" sz="2400" u="sng" dirty="0">
                <a:latin typeface="Times New Roman" panose="02020603050405020304" pitchFamily="18" charset="0"/>
                <a:cs typeface="Times New Roman" panose="02020603050405020304" pitchFamily="18" charset="0"/>
              </a:rPr>
              <a:t> بسنتي وسنة الخلفاء</a:t>
            </a:r>
            <a:r>
              <a:rPr lang="ar-EG" sz="2400" dirty="0">
                <a:latin typeface="Times New Roman" panose="02020603050405020304" pitchFamily="18" charset="0"/>
                <a:cs typeface="Times New Roman" panose="02020603050405020304" pitchFamily="18" charset="0"/>
              </a:rPr>
              <a:t> الراشدين من بعدي</a:t>
            </a:r>
            <a:r>
              <a:rPr lang="ar-EG" sz="2400" dirty="0" smtClean="0">
                <a:latin typeface="Times New Roman" panose="02020603050405020304" pitchFamily="18" charset="0"/>
                <a:cs typeface="Times New Roman" panose="02020603050405020304" pitchFamily="18" charset="0"/>
              </a:rPr>
              <a:t>...</a:t>
            </a:r>
            <a:r>
              <a:rPr lang="ar-EG"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endParaRPr lang="en-US" sz="2200" dirty="0"/>
          </a:p>
        </p:txBody>
      </p:sp>
      <p:sp>
        <p:nvSpPr>
          <p:cNvPr id="3" name="TextBox 2"/>
          <p:cNvSpPr txBox="1"/>
          <p:nvPr/>
        </p:nvSpPr>
        <p:spPr>
          <a:xfrm>
            <a:off x="5634316" y="348342"/>
            <a:ext cx="1023257"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Text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07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5959" y="448346"/>
            <a:ext cx="10607806" cy="1326026"/>
          </a:xfrm>
          <a:gradFill>
            <a:gsLst>
              <a:gs pos="0">
                <a:schemeClr val="accent2">
                  <a:lumMod val="40000"/>
                  <a:lumOff val="60000"/>
                </a:schemeClr>
              </a:gs>
              <a:gs pos="100000">
                <a:schemeClr val="bg2">
                  <a:shade val="98000"/>
                  <a:satMod val="120000"/>
                  <a:lumMod val="98000"/>
                </a:schemeClr>
              </a:gs>
            </a:gsLst>
            <a:path path="circle">
              <a:fillToRect l="50000" t="50000" r="100000" b="100000"/>
            </a:path>
          </a:gradFill>
        </p:spPr>
        <p:txBody>
          <a:bodyPr>
            <a:normAutofit fontScale="90000"/>
          </a:bodyPr>
          <a:lstStyle/>
          <a:p>
            <a:pPr algn="r"/>
            <a:r>
              <a:rPr lang="ar-EG" sz="3600" b="1" dirty="0">
                <a:solidFill>
                  <a:schemeClr val="tx1"/>
                </a:solidFill>
                <a:latin typeface="Times New Roman" panose="02020603050405020304" pitchFamily="18" charset="0"/>
                <a:cs typeface="Times New Roman" panose="02020603050405020304" pitchFamily="18" charset="0"/>
              </a:rPr>
              <a:t>من اللغة</a:t>
            </a:r>
            <a:r>
              <a:rPr lang="ar-EG" sz="3600" b="1" dirty="0" smtClean="0">
                <a:solidFill>
                  <a:schemeClr val="tx1"/>
                </a:solidFill>
                <a:latin typeface="Times New Roman" panose="02020603050405020304" pitchFamily="18" charset="0"/>
                <a:cs typeface="Times New Roman" panose="02020603050405020304" pitchFamily="18" charset="0"/>
              </a:rPr>
              <a:t>:</a:t>
            </a:r>
            <a:r>
              <a:rPr lang="en-US" sz="3600" b="1" dirty="0" smtClean="0">
                <a:solidFill>
                  <a:schemeClr val="tx1"/>
                </a:solidFill>
                <a:latin typeface="Times New Roman" panose="02020603050405020304" pitchFamily="18" charset="0"/>
                <a:cs typeface="Times New Roman" panose="02020603050405020304" pitchFamily="18" charset="0"/>
              </a:rPr>
              <a:t/>
            </a:r>
            <a:br>
              <a:rPr lang="en-US" sz="3600" b="1" dirty="0" smtClean="0">
                <a:solidFill>
                  <a:schemeClr val="tx1"/>
                </a:solidFill>
                <a:latin typeface="Times New Roman" panose="02020603050405020304" pitchFamily="18" charset="0"/>
                <a:cs typeface="Times New Roman" panose="02020603050405020304" pitchFamily="18" charset="0"/>
              </a:rPr>
            </a:br>
            <a:r>
              <a:rPr lang="ar-EG" sz="3600" b="1" dirty="0" smtClean="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r>
              <a:rPr lang="ar-SA" sz="3100" dirty="0">
                <a:solidFill>
                  <a:schemeClr val="tx1"/>
                </a:solidFill>
                <a:latin typeface="Times New Roman" panose="02020603050405020304" pitchFamily="18" charset="0"/>
                <a:cs typeface="Times New Roman" panose="02020603050405020304" pitchFamily="18" charset="0"/>
              </a:rPr>
              <a:t> </a:t>
            </a:r>
            <a:r>
              <a:rPr lang="ar-SA" sz="3100" dirty="0" smtClean="0">
                <a:solidFill>
                  <a:schemeClr val="tx1"/>
                </a:solidFill>
                <a:latin typeface="Times New Roman" panose="02020603050405020304" pitchFamily="18" charset="0"/>
                <a:cs typeface="Times New Roman" panose="02020603050405020304" pitchFamily="18" charset="0"/>
              </a:rPr>
              <a:t> 1)  ا</a:t>
            </a:r>
            <a:r>
              <a:rPr lang="ar-EG" sz="3100" dirty="0" smtClean="0">
                <a:solidFill>
                  <a:schemeClr val="tx1"/>
                </a:solidFill>
                <a:latin typeface="Times New Roman" panose="02020603050405020304" pitchFamily="18" charset="0"/>
                <a:cs typeface="Times New Roman" panose="02020603050405020304" pitchFamily="18" charset="0"/>
              </a:rPr>
              <a:t>لإبداع</a:t>
            </a:r>
            <a:r>
              <a:rPr lang="ar-EG" sz="3100" dirty="0">
                <a:solidFill>
                  <a:schemeClr val="tx1"/>
                </a:solidFill>
                <a:latin typeface="Times New Roman" panose="02020603050405020304" pitchFamily="18" charset="0"/>
                <a:cs typeface="Times New Roman" panose="02020603050405020304" pitchFamily="18" charset="0"/>
              </a:rPr>
              <a:t>: "إنشاء صنعة بلا احتذاء </a:t>
            </a:r>
            <a:r>
              <a:rPr lang="ar-EG" sz="3100" dirty="0" smtClean="0">
                <a:solidFill>
                  <a:schemeClr val="tx1"/>
                </a:solidFill>
                <a:latin typeface="Times New Roman" panose="02020603050405020304" pitchFamily="18" charset="0"/>
                <a:cs typeface="Times New Roman" panose="02020603050405020304" pitchFamily="18" charset="0"/>
              </a:rPr>
              <a:t>واقتداء</a:t>
            </a:r>
            <a:r>
              <a:rPr lang="ar-EG" sz="3100" dirty="0">
                <a:latin typeface="Times New Roman" panose="02020603050405020304" pitchFamily="18" charset="0"/>
                <a:cs typeface="Times New Roman" panose="02020603050405020304" pitchFamily="18" charset="0"/>
              </a:rPr>
              <a:t> </a:t>
            </a:r>
            <a:r>
              <a:rPr lang="ar-EG" sz="3100" dirty="0" smtClean="0">
                <a:latin typeface="Times New Roman" panose="02020603050405020304" pitchFamily="18" charset="0"/>
                <a:cs typeface="Times New Roman" panose="02020603050405020304" pitchFamily="18" charset="0"/>
              </a:rPr>
              <a:t>"</a:t>
            </a:r>
            <a:r>
              <a:rPr lang="en-US" sz="3100" dirty="0" smtClean="0">
                <a:solidFill>
                  <a:schemeClr val="tx1"/>
                </a:solidFill>
                <a:latin typeface="Times New Roman" panose="02020603050405020304" pitchFamily="18" charset="0"/>
                <a:cs typeface="Times New Roman" panose="02020603050405020304" pitchFamily="18" charset="0"/>
              </a:rPr>
              <a:t/>
            </a:r>
            <a:br>
              <a:rPr lang="en-US" sz="3100" dirty="0" smtClean="0">
                <a:solidFill>
                  <a:schemeClr val="tx1"/>
                </a:solidFill>
                <a:latin typeface="Times New Roman" panose="02020603050405020304" pitchFamily="18" charset="0"/>
                <a:cs typeface="Times New Roman" panose="02020603050405020304" pitchFamily="18" charset="0"/>
              </a:rPr>
            </a:br>
            <a:r>
              <a:rPr lang="ar-EG" sz="3100" dirty="0" smtClean="0"/>
              <a:t>	</a:t>
            </a:r>
            <a:r>
              <a:rPr lang="ar-SA" sz="3100" dirty="0" smtClean="0">
                <a:latin typeface="Times New Roman" panose="02020603050405020304" pitchFamily="18" charset="0"/>
                <a:cs typeface="Times New Roman" panose="02020603050405020304" pitchFamily="18" charset="0"/>
              </a:rPr>
              <a:t/>
            </a:r>
            <a:br>
              <a:rPr lang="ar-SA" sz="3100" dirty="0" smtClean="0">
                <a:latin typeface="Times New Roman" panose="02020603050405020304" pitchFamily="18" charset="0"/>
                <a:cs typeface="Times New Roman" panose="02020603050405020304" pitchFamily="18" charset="0"/>
              </a:rPr>
            </a:br>
            <a:r>
              <a:rPr lang="ar-SA" sz="3100" dirty="0" smtClean="0">
                <a:latin typeface="Times New Roman" panose="02020603050405020304" pitchFamily="18" charset="0"/>
                <a:cs typeface="Times New Roman" panose="02020603050405020304" pitchFamily="18" charset="0"/>
              </a:rPr>
              <a:t/>
            </a:r>
            <a:br>
              <a:rPr lang="ar-SA" sz="3100" dirty="0" smtClean="0">
                <a:latin typeface="Times New Roman" panose="02020603050405020304" pitchFamily="18" charset="0"/>
                <a:cs typeface="Times New Roman" panose="02020603050405020304" pitchFamily="18" charset="0"/>
              </a:rPr>
            </a:br>
            <a:r>
              <a:rPr lang="ar-SA" sz="3100" dirty="0" smtClean="0">
                <a:latin typeface="Times New Roman" panose="02020603050405020304" pitchFamily="18" charset="0"/>
                <a:cs typeface="Times New Roman" panose="02020603050405020304" pitchFamily="18" charset="0"/>
              </a:rPr>
              <a:t>  2)    </a:t>
            </a:r>
            <a:r>
              <a:rPr lang="ar-SA" sz="3100" b="1" dirty="0" smtClean="0">
                <a:latin typeface="Times New Roman" panose="02020603050405020304" pitchFamily="18" charset="0"/>
                <a:cs typeface="Times New Roman" panose="02020603050405020304" pitchFamily="18" charset="0"/>
              </a:rPr>
              <a:t>سنة </a:t>
            </a:r>
            <a:r>
              <a:rPr lang="ar-EG" sz="3100" dirty="0" smtClean="0">
                <a:latin typeface="Times New Roman" panose="02020603050405020304" pitchFamily="18" charset="0"/>
                <a:cs typeface="Times New Roman" panose="02020603050405020304" pitchFamily="18" charset="0"/>
              </a:rPr>
              <a:t>"</a:t>
            </a:r>
            <a:r>
              <a:rPr lang="ar-SA" sz="3100" dirty="0" smtClean="0">
                <a:latin typeface="Times New Roman" panose="02020603050405020304" pitchFamily="18" charset="0"/>
                <a:cs typeface="Times New Roman" panose="02020603050405020304" pitchFamily="18" charset="0"/>
              </a:rPr>
              <a:t> وكل من ابتدأ أمرا عمل به قوم بعده قيل هو الذي سنه</a:t>
            </a:r>
            <a:r>
              <a:rPr lang="ar-EG" sz="3100" dirty="0">
                <a:latin typeface="Times New Roman" panose="02020603050405020304" pitchFamily="18" charset="0"/>
                <a:cs typeface="Times New Roman" panose="02020603050405020304" pitchFamily="18" charset="0"/>
              </a:rPr>
              <a:t> "</a:t>
            </a:r>
            <a:r>
              <a:rPr lang="ar-SA" sz="3100" dirty="0" smtClean="0">
                <a:latin typeface="Times New Roman" panose="02020603050405020304" pitchFamily="18" charset="0"/>
                <a:cs typeface="Times New Roman" panose="02020603050405020304" pitchFamily="18" charset="0"/>
              </a:rPr>
              <a:t/>
            </a:r>
            <a:br>
              <a:rPr lang="ar-SA" sz="3100" dirty="0" smtClean="0">
                <a:latin typeface="Times New Roman" panose="02020603050405020304" pitchFamily="18" charset="0"/>
                <a:cs typeface="Times New Roman" panose="02020603050405020304" pitchFamily="18" charset="0"/>
              </a:rPr>
            </a:br>
            <a:r>
              <a:rPr lang="ar-SA" sz="3100" dirty="0" smtClean="0">
                <a:latin typeface="Times New Roman" panose="02020603050405020304" pitchFamily="18" charset="0"/>
                <a:cs typeface="Times New Roman" panose="02020603050405020304" pitchFamily="18" charset="0"/>
              </a:rPr>
              <a:t/>
            </a:r>
            <a:br>
              <a:rPr lang="ar-SA" sz="3100" dirty="0" smtClean="0">
                <a:latin typeface="Times New Roman" panose="02020603050405020304" pitchFamily="18" charset="0"/>
                <a:cs typeface="Times New Roman" panose="02020603050405020304" pitchFamily="18" charset="0"/>
              </a:rPr>
            </a:br>
            <a:r>
              <a:rPr lang="ar-SA" sz="3100" dirty="0">
                <a:latin typeface="Times New Roman" panose="02020603050405020304" pitchFamily="18" charset="0"/>
                <a:cs typeface="Times New Roman" panose="02020603050405020304" pitchFamily="18" charset="0"/>
              </a:rPr>
              <a:t> </a:t>
            </a:r>
            <a:r>
              <a:rPr lang="ar-SA" sz="3100" dirty="0" smtClean="0">
                <a:latin typeface="Times New Roman" panose="02020603050405020304" pitchFamily="18" charset="0"/>
                <a:cs typeface="Times New Roman" panose="02020603050405020304" pitchFamily="18" charset="0"/>
              </a:rPr>
              <a:t>        كأني سننت الحب أول عاشق       من الناس إذ أحببت من دونهم وحدي</a:t>
            </a:r>
            <a:br>
              <a:rPr lang="ar-SA" sz="3100" dirty="0" smtClean="0">
                <a:latin typeface="Times New Roman" panose="02020603050405020304" pitchFamily="18" charset="0"/>
                <a:cs typeface="Times New Roman" panose="02020603050405020304" pitchFamily="18" charset="0"/>
              </a:rPr>
            </a:br>
            <a:r>
              <a:rPr lang="ar-SA" sz="3100" dirty="0" smtClean="0">
                <a:latin typeface="Times New Roman" panose="02020603050405020304" pitchFamily="18" charset="0"/>
                <a:cs typeface="Times New Roman" panose="02020603050405020304" pitchFamily="18" charset="0"/>
              </a:rPr>
              <a:t/>
            </a:r>
            <a:br>
              <a:rPr lang="ar-SA" sz="3100" dirty="0" smtClean="0">
                <a:latin typeface="Times New Roman" panose="02020603050405020304" pitchFamily="18" charset="0"/>
                <a:cs typeface="Times New Roman" panose="02020603050405020304" pitchFamily="18" charset="0"/>
              </a:rPr>
            </a:br>
            <a:r>
              <a:rPr lang="ar-SA" sz="3100" dirty="0" smtClean="0">
                <a:latin typeface="Times New Roman" panose="02020603050405020304" pitchFamily="18" charset="0"/>
                <a:cs typeface="Times New Roman" panose="02020603050405020304" pitchFamily="18" charset="0"/>
              </a:rPr>
              <a:t>        </a:t>
            </a:r>
            <a:r>
              <a:rPr lang="ar-SA" sz="3100" b="1" dirty="0" smtClean="0">
                <a:latin typeface="Times New Roman" panose="02020603050405020304" pitchFamily="18" charset="0"/>
                <a:cs typeface="Times New Roman" panose="02020603050405020304" pitchFamily="18" charset="0"/>
              </a:rPr>
              <a:t>السنة</a:t>
            </a:r>
            <a:r>
              <a:rPr lang="ar-SA" sz="3100" dirty="0" smtClean="0">
                <a:latin typeface="Times New Roman" panose="02020603050405020304" pitchFamily="18" charset="0"/>
                <a:cs typeface="Times New Roman" panose="02020603050405020304" pitchFamily="18" charset="0"/>
              </a:rPr>
              <a:t>  السيرة حسنة كانت أو قبيحة</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ar-SA" sz="3100" dirty="0" smtClean="0">
                <a:latin typeface="Times New Roman" panose="02020603050405020304" pitchFamily="18" charset="0"/>
                <a:cs typeface="Times New Roman" panose="02020603050405020304" pitchFamily="18" charset="0"/>
              </a:rPr>
              <a:t/>
            </a:r>
            <a:br>
              <a:rPr lang="ar-SA" sz="3100" dirty="0" smtClean="0">
                <a:latin typeface="Times New Roman" panose="02020603050405020304" pitchFamily="18" charset="0"/>
                <a:cs typeface="Times New Roman" panose="02020603050405020304" pitchFamily="18" charset="0"/>
              </a:rPr>
            </a:br>
            <a:r>
              <a:rPr lang="ar-SA" sz="3100" dirty="0" smtClean="0">
                <a:latin typeface="Times New Roman" panose="02020603050405020304" pitchFamily="18" charset="0"/>
                <a:cs typeface="Times New Roman" panose="02020603050405020304" pitchFamily="18" charset="0"/>
              </a:rPr>
              <a:t>        </a:t>
            </a:r>
            <a:r>
              <a:rPr lang="ar-SA" sz="3100" b="1" dirty="0" smtClean="0">
                <a:latin typeface="Times New Roman" panose="02020603050405020304" pitchFamily="18" charset="0"/>
                <a:cs typeface="Times New Roman" panose="02020603050405020304" pitchFamily="18" charset="0"/>
              </a:rPr>
              <a:t>سن  </a:t>
            </a:r>
            <a:r>
              <a:rPr lang="ar-SA" sz="3100" dirty="0" smtClean="0">
                <a:latin typeface="Times New Roman" panose="02020603050405020304" pitchFamily="18" charset="0"/>
                <a:cs typeface="Times New Roman" panose="02020603050405020304" pitchFamily="18" charset="0"/>
              </a:rPr>
              <a:t>فلان طريقا من الخير يسنه إذا ابتدأ أمرا من البر لم يعرفه قومه فاستسنوا به وسلكوه</a:t>
            </a:r>
            <a:r>
              <a:rPr lang="ar-SA" dirty="0" smtClean="0">
                <a:latin typeface="Times New Roman" panose="02020603050405020304" pitchFamily="18" charset="0"/>
                <a:cs typeface="Times New Roman" panose="02020603050405020304" pitchFamily="18" charset="0"/>
              </a:rPr>
              <a:t/>
            </a:r>
            <a:br>
              <a:rPr lang="ar-SA" dirty="0" smtClean="0">
                <a:latin typeface="Times New Roman" panose="02020603050405020304" pitchFamily="18" charset="0"/>
                <a:cs typeface="Times New Roman" panose="02020603050405020304" pitchFamily="18" charset="0"/>
              </a:rPr>
            </a:br>
            <a:r>
              <a:rPr lang="ar-SA" sz="2700" dirty="0" smtClean="0">
                <a:latin typeface="Times New Roman" panose="02020603050405020304" pitchFamily="18" charset="0"/>
                <a:cs typeface="Times New Roman" panose="02020603050405020304" pitchFamily="18" charset="0"/>
              </a:rPr>
              <a:t/>
            </a:r>
            <a:br>
              <a:rPr lang="ar-SA" sz="2700" dirty="0" smtClean="0">
                <a:latin typeface="Times New Roman" panose="02020603050405020304" pitchFamily="18" charset="0"/>
                <a:cs typeface="Times New Roman" panose="02020603050405020304" pitchFamily="18" charset="0"/>
              </a:rPr>
            </a:br>
            <a:r>
              <a:rPr lang="ar-SA" b="1" dirty="0" smtClean="0">
                <a:latin typeface="Times New Roman" panose="02020603050405020304" pitchFamily="18" charset="0"/>
                <a:cs typeface="Times New Roman" panose="02020603050405020304" pitchFamily="18" charset="0"/>
              </a:rPr>
              <a:t/>
            </a:r>
            <a:br>
              <a:rPr lang="ar-SA"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897637" y="1452579"/>
            <a:ext cx="1798998" cy="400110"/>
          </a:xfrm>
          <a:prstGeom prst="rect">
            <a:avLst/>
          </a:prstGeom>
          <a:noFill/>
        </p:spPr>
        <p:txBody>
          <a:bodyPr wrap="square" rtlCol="0">
            <a:spAutoFit/>
          </a:bodyPr>
          <a:lstStyle/>
          <a:p>
            <a:r>
              <a:rPr lang="ar-EG" sz="2000" dirty="0">
                <a:latin typeface="Times New Roman" panose="02020603050405020304" pitchFamily="18" charset="0"/>
                <a:cs typeface="Times New Roman" panose="02020603050405020304" pitchFamily="18" charset="0"/>
              </a:rPr>
              <a:t>الراغب الأصفهاني</a:t>
            </a:r>
            <a:endParaRPr lang="en-US" sz="2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194343" y="3361766"/>
            <a:ext cx="1703294" cy="367552"/>
          </a:xfrm>
          <a:prstGeom prst="rect">
            <a:avLst/>
          </a:prstGeom>
          <a:noFill/>
        </p:spPr>
        <p:txBody>
          <a:bodyPr wrap="square" rtlCol="0">
            <a:spAutoFit/>
          </a:bodyPr>
          <a:lstStyle/>
          <a:p>
            <a:r>
              <a:rPr lang="ar-SA" dirty="0" smtClean="0"/>
              <a:t>نصيب</a:t>
            </a:r>
            <a:endParaRPr lang="en-US" dirty="0"/>
          </a:p>
        </p:txBody>
      </p:sp>
      <p:sp>
        <p:nvSpPr>
          <p:cNvPr id="4" name="TextBox 3"/>
          <p:cNvSpPr txBox="1"/>
          <p:nvPr/>
        </p:nvSpPr>
        <p:spPr>
          <a:xfrm>
            <a:off x="1135958" y="5869321"/>
            <a:ext cx="1748116" cy="369332"/>
          </a:xfrm>
          <a:prstGeom prst="rect">
            <a:avLst/>
          </a:prstGeom>
          <a:noFill/>
        </p:spPr>
        <p:txBody>
          <a:bodyPr wrap="square" rtlCol="0">
            <a:spAutoFit/>
          </a:bodyPr>
          <a:lstStyle/>
          <a:p>
            <a:r>
              <a:rPr lang="ar-SA" dirty="0">
                <a:latin typeface="Times New Roman" panose="02020603050405020304" pitchFamily="18" charset="0"/>
                <a:cs typeface="Times New Roman" panose="02020603050405020304" pitchFamily="18" charset="0"/>
              </a:rPr>
              <a:t>من لسان العرب</a:t>
            </a:r>
            <a:endParaRPr lang="en-US" dirty="0"/>
          </a:p>
        </p:txBody>
      </p:sp>
    </p:spTree>
    <p:extLst>
      <p:ext uri="{BB962C8B-B14F-4D97-AF65-F5344CB8AC3E}">
        <p14:creationId xmlns:p14="http://schemas.microsoft.com/office/powerpoint/2010/main" val="276586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4024" y="749642"/>
            <a:ext cx="10431041" cy="4250725"/>
          </a:xfrm>
        </p:spPr>
        <p:txBody>
          <a:bodyPr>
            <a:noAutofit/>
          </a:bodyPr>
          <a:lstStyle/>
          <a:p>
            <a:pPr algn="r" rtl="1">
              <a:lnSpc>
                <a:spcPct val="150000"/>
              </a:lnSpc>
              <a:spcAft>
                <a:spcPts val="1800"/>
              </a:spcAft>
            </a:pPr>
            <a:r>
              <a:rPr lang="ar-EG" sz="3600" b="1" dirty="0">
                <a:solidFill>
                  <a:schemeClr val="tx1"/>
                </a:solidFill>
                <a:latin typeface="Times New Roman" panose="02020603050405020304" pitchFamily="18" charset="0"/>
                <a:cs typeface="Times New Roman" panose="02020603050405020304" pitchFamily="18" charset="0"/>
              </a:rPr>
              <a:t>من القرآن</a:t>
            </a:r>
            <a:r>
              <a:rPr lang="ar-EG" sz="3600" b="1" dirty="0" smtClean="0">
                <a:solidFill>
                  <a:schemeClr val="tx1"/>
                </a:solidFill>
                <a:latin typeface="Times New Roman" panose="02020603050405020304" pitchFamily="18" charset="0"/>
                <a:cs typeface="Times New Roman" panose="02020603050405020304" pitchFamily="18" charset="0"/>
              </a:rPr>
              <a:t>:</a:t>
            </a:r>
            <a:r>
              <a:rPr lang="en-US" sz="3600" b="1" dirty="0" smtClean="0">
                <a:solidFill>
                  <a:schemeClr val="tx1"/>
                </a:solidFill>
                <a:latin typeface="Times New Roman" panose="02020603050405020304" pitchFamily="18" charset="0"/>
                <a:cs typeface="Times New Roman" panose="02020603050405020304" pitchFamily="18" charset="0"/>
              </a:rPr>
              <a:t/>
            </a:r>
            <a:br>
              <a:rPr lang="en-US" sz="3600" b="1" dirty="0" smtClean="0">
                <a:solidFill>
                  <a:schemeClr val="tx1"/>
                </a:solidFill>
                <a:latin typeface="Times New Roman" panose="02020603050405020304" pitchFamily="18" charset="0"/>
                <a:cs typeface="Times New Roman" panose="02020603050405020304" pitchFamily="18" charset="0"/>
              </a:rPr>
            </a:br>
            <a:r>
              <a:rPr lang="ar-EG" sz="3600" dirty="0" smtClean="0">
                <a:solidFill>
                  <a:schemeClr val="tx1"/>
                </a:solidFill>
                <a:latin typeface="Times New Roman" panose="02020603050405020304" pitchFamily="18" charset="0"/>
                <a:cs typeface="Times New Roman" panose="02020603050405020304" pitchFamily="18" charset="0"/>
              </a:rPr>
              <a:t>"</a:t>
            </a:r>
            <a:r>
              <a:rPr lang="ar-EG" sz="3600" u="dbl" dirty="0">
                <a:solidFill>
                  <a:schemeClr val="tx1"/>
                </a:solidFill>
                <a:latin typeface="Times New Roman" panose="02020603050405020304" pitchFamily="18" charset="0"/>
                <a:cs typeface="Times New Roman" panose="02020603050405020304" pitchFamily="18" charset="0"/>
              </a:rPr>
              <a:t>بديع</a:t>
            </a:r>
            <a:r>
              <a:rPr lang="ar-EG" sz="3600" dirty="0">
                <a:solidFill>
                  <a:schemeClr val="tx1"/>
                </a:solidFill>
                <a:latin typeface="Times New Roman" panose="02020603050405020304" pitchFamily="18" charset="0"/>
                <a:cs typeface="Times New Roman" panose="02020603050405020304" pitchFamily="18" charset="0"/>
              </a:rPr>
              <a:t> السموات والأرض</a:t>
            </a:r>
            <a:r>
              <a:rPr lang="ar-EG" sz="3600" dirty="0" smtClean="0">
                <a:solidFill>
                  <a:schemeClr val="tx1"/>
                </a:solidFill>
                <a:latin typeface="Times New Roman" panose="02020603050405020304" pitchFamily="18" charset="0"/>
                <a:cs typeface="Times New Roman" panose="02020603050405020304" pitchFamily="18" charset="0"/>
              </a:rPr>
              <a:t>....“</a:t>
            </a:r>
            <a:r>
              <a:rPr lang="en-US" sz="3600" dirty="0" smtClean="0">
                <a:solidFill>
                  <a:schemeClr val="tx1"/>
                </a:solidFill>
                <a:latin typeface="Times New Roman" panose="02020603050405020304" pitchFamily="18" charset="0"/>
                <a:cs typeface="Times New Roman" panose="02020603050405020304" pitchFamily="18" charset="0"/>
              </a:rPr>
              <a:t>              	</a:t>
            </a:r>
            <a:r>
              <a:rPr lang="ar-EG" sz="3600" dirty="0">
                <a:solidFill>
                  <a:schemeClr val="tx1"/>
                </a:solidFill>
                <a:latin typeface="Times New Roman" panose="02020603050405020304" pitchFamily="18" charset="0"/>
                <a:cs typeface="Times New Roman" panose="02020603050405020304" pitchFamily="18" charset="0"/>
              </a:rPr>
              <a:t>	</a:t>
            </a:r>
            <a:r>
              <a:rPr lang="ar-EG" sz="3600" dirty="0" smtClean="0">
                <a:solidFill>
                  <a:schemeClr val="tx1"/>
                </a:solidFill>
                <a:latin typeface="Times New Roman" panose="02020603050405020304" pitchFamily="18" charset="0"/>
                <a:cs typeface="Times New Roman" panose="02020603050405020304" pitchFamily="18" charset="0"/>
              </a:rPr>
              <a:t>البقرة:</a:t>
            </a:r>
            <a:r>
              <a:rPr lang="en-US" sz="3600" dirty="0" smtClean="0">
                <a:solidFill>
                  <a:schemeClr val="tx1"/>
                </a:solidFill>
                <a:latin typeface="Times New Roman" panose="02020603050405020304" pitchFamily="18" charset="0"/>
                <a:cs typeface="Times New Roman" panose="02020603050405020304" pitchFamily="18" charset="0"/>
              </a:rPr>
              <a:t> 	</a:t>
            </a:r>
            <a:r>
              <a:rPr lang="ar-EG" sz="3600" dirty="0" smtClean="0">
                <a:solidFill>
                  <a:schemeClr val="tx1"/>
                </a:solidFill>
                <a:latin typeface="Times New Roman" panose="02020603050405020304" pitchFamily="18" charset="0"/>
                <a:cs typeface="Times New Roman" panose="02020603050405020304" pitchFamily="18" charset="0"/>
              </a:rPr>
              <a:t>117</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r>
              <a:rPr lang="ar-EG" sz="3600" dirty="0">
                <a:solidFill>
                  <a:schemeClr val="tx1"/>
                </a:solidFill>
                <a:latin typeface="Times New Roman" panose="02020603050405020304" pitchFamily="18" charset="0"/>
                <a:cs typeface="Times New Roman" panose="02020603050405020304" pitchFamily="18" charset="0"/>
              </a:rPr>
              <a:t>"قل ما كنت </a:t>
            </a:r>
            <a:r>
              <a:rPr lang="ar-EG" sz="3600" u="dbl" dirty="0">
                <a:solidFill>
                  <a:schemeClr val="tx1"/>
                </a:solidFill>
                <a:latin typeface="Times New Roman" panose="02020603050405020304" pitchFamily="18" charset="0"/>
                <a:cs typeface="Times New Roman" panose="02020603050405020304" pitchFamily="18" charset="0"/>
              </a:rPr>
              <a:t>بدْعا</a:t>
            </a:r>
            <a:r>
              <a:rPr lang="ar-EG" sz="3600" dirty="0">
                <a:solidFill>
                  <a:schemeClr val="tx1"/>
                </a:solidFill>
                <a:latin typeface="Times New Roman" panose="02020603050405020304" pitchFamily="18" charset="0"/>
                <a:cs typeface="Times New Roman" panose="02020603050405020304" pitchFamily="18" charset="0"/>
              </a:rPr>
              <a:t> من الرسل</a:t>
            </a:r>
            <a:r>
              <a:rPr lang="ar-EG" sz="3600" dirty="0" smtClean="0">
                <a:solidFill>
                  <a:schemeClr val="tx1"/>
                </a:solidFill>
                <a:latin typeface="Times New Roman" panose="02020603050405020304" pitchFamily="18" charset="0"/>
                <a:cs typeface="Times New Roman" panose="02020603050405020304" pitchFamily="18" charset="0"/>
              </a:rPr>
              <a:t>....“</a:t>
            </a:r>
            <a:r>
              <a:rPr lang="en-US" sz="3600" dirty="0" smtClean="0">
                <a:solidFill>
                  <a:schemeClr val="tx1"/>
                </a:solidFill>
                <a:latin typeface="Times New Roman" panose="02020603050405020304" pitchFamily="18" charset="0"/>
                <a:cs typeface="Times New Roman" panose="02020603050405020304" pitchFamily="18" charset="0"/>
              </a:rPr>
              <a:t>		</a:t>
            </a:r>
            <a:r>
              <a:rPr lang="ar-EG" sz="3600" dirty="0">
                <a:solidFill>
                  <a:schemeClr val="tx1"/>
                </a:solidFill>
                <a:latin typeface="Times New Roman" panose="02020603050405020304" pitchFamily="18" charset="0"/>
                <a:cs typeface="Times New Roman" panose="02020603050405020304" pitchFamily="18" charset="0"/>
              </a:rPr>
              <a:t>	</a:t>
            </a:r>
            <a:r>
              <a:rPr lang="en-US" sz="3600" dirty="0" smtClean="0">
                <a:solidFill>
                  <a:schemeClr val="tx1"/>
                </a:solidFill>
                <a:latin typeface="Times New Roman" panose="02020603050405020304" pitchFamily="18" charset="0"/>
                <a:cs typeface="Times New Roman" panose="02020603050405020304" pitchFamily="18" charset="0"/>
              </a:rPr>
              <a:t>    </a:t>
            </a:r>
            <a:r>
              <a:rPr lang="ar-EG" sz="3600" dirty="0" smtClean="0">
                <a:solidFill>
                  <a:schemeClr val="tx1"/>
                </a:solidFill>
                <a:latin typeface="Times New Roman" panose="02020603050405020304" pitchFamily="18" charset="0"/>
                <a:cs typeface="Times New Roman" panose="02020603050405020304" pitchFamily="18" charset="0"/>
              </a:rPr>
              <a:t>الأحقاف:</a:t>
            </a:r>
            <a:r>
              <a:rPr lang="en-US" sz="3600" dirty="0" smtClean="0">
                <a:solidFill>
                  <a:schemeClr val="tx1"/>
                </a:solidFill>
                <a:latin typeface="Times New Roman" panose="02020603050405020304" pitchFamily="18" charset="0"/>
                <a:cs typeface="Times New Roman" panose="02020603050405020304" pitchFamily="18" charset="0"/>
              </a:rPr>
              <a:t>	</a:t>
            </a:r>
            <a:r>
              <a:rPr lang="ar-EG" sz="3600" dirty="0" smtClean="0">
                <a:solidFill>
                  <a:schemeClr val="tx1"/>
                </a:solidFill>
                <a:latin typeface="Times New Roman" panose="02020603050405020304" pitchFamily="18" charset="0"/>
                <a:cs typeface="Times New Roman" panose="02020603050405020304" pitchFamily="18" charset="0"/>
              </a:rPr>
              <a:t> </a:t>
            </a:r>
            <a:r>
              <a:rPr lang="ar-EG" sz="3600" dirty="0">
                <a:solidFill>
                  <a:schemeClr val="tx1"/>
                </a:solidFill>
                <a:latin typeface="Times New Roman" panose="02020603050405020304" pitchFamily="18" charset="0"/>
                <a:cs typeface="Times New Roman" panose="02020603050405020304" pitchFamily="18" charset="0"/>
              </a:rPr>
              <a:t>9</a:t>
            </a:r>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r>
              <a:rPr lang="ar-EG" sz="3600" dirty="0">
                <a:solidFill>
                  <a:schemeClr val="tx1"/>
                </a:solidFill>
                <a:latin typeface="Times New Roman" panose="02020603050405020304" pitchFamily="18" charset="0"/>
                <a:cs typeface="Times New Roman" panose="02020603050405020304" pitchFamily="18" charset="0"/>
              </a:rPr>
              <a:t>"و رهبانية </a:t>
            </a:r>
            <a:r>
              <a:rPr lang="ar-EG" sz="3600" u="dbl" dirty="0">
                <a:solidFill>
                  <a:schemeClr val="tx1"/>
                </a:solidFill>
                <a:latin typeface="Times New Roman" panose="02020603050405020304" pitchFamily="18" charset="0"/>
                <a:cs typeface="Times New Roman" panose="02020603050405020304" pitchFamily="18" charset="0"/>
              </a:rPr>
              <a:t>ابتدعوها</a:t>
            </a:r>
            <a:r>
              <a:rPr lang="ar-EG" sz="3600" dirty="0">
                <a:solidFill>
                  <a:schemeClr val="tx1"/>
                </a:solidFill>
                <a:latin typeface="Times New Roman" panose="02020603050405020304" pitchFamily="18" charset="0"/>
                <a:cs typeface="Times New Roman" panose="02020603050405020304" pitchFamily="18" charset="0"/>
              </a:rPr>
              <a:t>, ما كتبناها عليهم, إلاّ ابتغاء رضوان الله </a:t>
            </a:r>
            <a:r>
              <a:rPr lang="ar-EG" sz="3600" u="dbl" dirty="0">
                <a:solidFill>
                  <a:schemeClr val="tx1"/>
                </a:solidFill>
                <a:latin typeface="Times New Roman" panose="02020603050405020304" pitchFamily="18" charset="0"/>
                <a:cs typeface="Times New Roman" panose="02020603050405020304" pitchFamily="18" charset="0"/>
              </a:rPr>
              <a:t>فما رعوها</a:t>
            </a:r>
            <a:r>
              <a:rPr lang="ar-EG" sz="3600" dirty="0">
                <a:solidFill>
                  <a:schemeClr val="tx1"/>
                </a:solidFill>
                <a:latin typeface="Times New Roman" panose="02020603050405020304" pitchFamily="18" charset="0"/>
                <a:cs typeface="Times New Roman" panose="02020603050405020304" pitchFamily="18" charset="0"/>
              </a:rPr>
              <a:t> </a:t>
            </a:r>
            <a:r>
              <a:rPr lang="ar-EG" sz="3600" u="dbl" dirty="0">
                <a:solidFill>
                  <a:schemeClr val="tx1"/>
                </a:solidFill>
                <a:latin typeface="Times New Roman" panose="02020603050405020304" pitchFamily="18" charset="0"/>
                <a:cs typeface="Times New Roman" panose="02020603050405020304" pitchFamily="18" charset="0"/>
              </a:rPr>
              <a:t>حق</a:t>
            </a:r>
            <a:r>
              <a:rPr lang="ar-EG" sz="3600" dirty="0">
                <a:solidFill>
                  <a:schemeClr val="tx1"/>
                </a:solidFill>
                <a:latin typeface="Times New Roman" panose="02020603050405020304" pitchFamily="18" charset="0"/>
                <a:cs typeface="Times New Roman" panose="02020603050405020304" pitchFamily="18" charset="0"/>
              </a:rPr>
              <a:t> </a:t>
            </a:r>
            <a:r>
              <a:rPr lang="ar-EG" sz="3600" u="dbl" dirty="0">
                <a:solidFill>
                  <a:schemeClr val="tx1"/>
                </a:solidFill>
                <a:latin typeface="Times New Roman" panose="02020603050405020304" pitchFamily="18" charset="0"/>
                <a:cs typeface="Times New Roman" panose="02020603050405020304" pitchFamily="18" charset="0"/>
              </a:rPr>
              <a:t>رعايتها</a:t>
            </a:r>
            <a:r>
              <a:rPr lang="ar-EG" sz="3600" dirty="0" smtClean="0">
                <a:solidFill>
                  <a:schemeClr val="tx1"/>
                </a:solidFill>
                <a:latin typeface="Times New Roman" panose="02020603050405020304" pitchFamily="18" charset="0"/>
                <a:cs typeface="Times New Roman" panose="02020603050405020304" pitchFamily="18" charset="0"/>
              </a:rPr>
              <a:t>....“</a:t>
            </a:r>
            <a:r>
              <a:rPr lang="en-US" sz="3600" dirty="0" smtClean="0">
                <a:solidFill>
                  <a:schemeClr val="tx1"/>
                </a:solidFill>
                <a:latin typeface="Times New Roman" panose="02020603050405020304" pitchFamily="18" charset="0"/>
                <a:cs typeface="Times New Roman" panose="02020603050405020304" pitchFamily="18" charset="0"/>
              </a:rPr>
              <a:t>		  							</a:t>
            </a:r>
            <a:r>
              <a:rPr lang="ar-EG" sz="3600" dirty="0" smtClean="0">
                <a:solidFill>
                  <a:schemeClr val="tx1"/>
                </a:solidFill>
                <a:latin typeface="Times New Roman" panose="02020603050405020304" pitchFamily="18" charset="0"/>
                <a:cs typeface="Times New Roman" panose="02020603050405020304" pitchFamily="18" charset="0"/>
              </a:rPr>
              <a:t>الحديد:</a:t>
            </a:r>
            <a:r>
              <a:rPr lang="en-US" sz="3600" dirty="0" smtClean="0">
                <a:solidFill>
                  <a:schemeClr val="tx1"/>
                </a:solidFill>
                <a:latin typeface="Times New Roman" panose="02020603050405020304" pitchFamily="18" charset="0"/>
                <a:cs typeface="Times New Roman" panose="02020603050405020304" pitchFamily="18" charset="0"/>
              </a:rPr>
              <a:t>	</a:t>
            </a:r>
            <a:r>
              <a:rPr lang="ar-EG" sz="3600" dirty="0" smtClean="0">
                <a:solidFill>
                  <a:schemeClr val="tx1"/>
                </a:solidFill>
                <a:latin typeface="Times New Roman" panose="02020603050405020304" pitchFamily="18" charset="0"/>
                <a:cs typeface="Times New Roman" panose="02020603050405020304" pitchFamily="18" charset="0"/>
              </a:rPr>
              <a:t> </a:t>
            </a:r>
            <a:r>
              <a:rPr lang="ar-EG" sz="3600" dirty="0">
                <a:solidFill>
                  <a:schemeClr val="tx1"/>
                </a:solidFill>
                <a:latin typeface="Times New Roman" panose="02020603050405020304" pitchFamily="18" charset="0"/>
                <a:cs typeface="Times New Roman" panose="02020603050405020304" pitchFamily="18" charset="0"/>
              </a:rPr>
              <a:t>27</a:t>
            </a: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05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839" y="1542040"/>
            <a:ext cx="9509759" cy="2008467"/>
          </a:xfrm>
        </p:spPr>
        <p:txBody>
          <a:bodyPr>
            <a:normAutofit fontScale="90000"/>
          </a:bodyPr>
          <a:lstStyle/>
          <a:p>
            <a:pPr algn="r">
              <a:lnSpc>
                <a:spcPct val="200000"/>
              </a:lnSpc>
            </a:pPr>
            <a:r>
              <a:rPr lang="ar-EG" sz="4400" b="1" dirty="0">
                <a:solidFill>
                  <a:schemeClr val="tx1"/>
                </a:solidFill>
                <a:latin typeface="Times New Roman" panose="02020603050405020304" pitchFamily="18" charset="0"/>
                <a:cs typeface="Times New Roman" panose="02020603050405020304" pitchFamily="18" charset="0"/>
              </a:rPr>
              <a:t>من السنة</a:t>
            </a:r>
            <a:r>
              <a:rPr lang="ar-EG" sz="4400" b="1" dirty="0" smtClean="0">
                <a:solidFill>
                  <a:schemeClr val="tx1"/>
                </a:solidFill>
                <a:latin typeface="Times New Roman" panose="02020603050405020304" pitchFamily="18" charset="0"/>
                <a:cs typeface="Times New Roman" panose="02020603050405020304" pitchFamily="18" charset="0"/>
              </a:rPr>
              <a:t>:</a:t>
            </a:r>
            <a:r>
              <a:rPr lang="en-US" b="1" dirty="0" smtClean="0">
                <a:solidFill>
                  <a:schemeClr val="tx1"/>
                </a:solidFill>
                <a:latin typeface="Times New Roman" panose="02020603050405020304" pitchFamily="18" charset="0"/>
                <a:cs typeface="Times New Roman" panose="02020603050405020304" pitchFamily="18" charset="0"/>
              </a:rPr>
              <a:t/>
            </a:r>
            <a:br>
              <a:rPr lang="en-US" b="1" dirty="0" smtClean="0">
                <a:solidFill>
                  <a:schemeClr val="tx1"/>
                </a:solidFill>
                <a:latin typeface="Times New Roman" panose="02020603050405020304" pitchFamily="18" charset="0"/>
                <a:cs typeface="Times New Roman" panose="02020603050405020304" pitchFamily="18" charset="0"/>
              </a:rPr>
            </a:br>
            <a:r>
              <a:rPr lang="ar-EG" sz="4900" b="1" dirty="0" smtClean="0">
                <a:solidFill>
                  <a:schemeClr val="tx1"/>
                </a:solidFill>
                <a:latin typeface="Microsoft Uighur" pitchFamily="2" charset="-78"/>
                <a:cs typeface="Microsoft Uighur" pitchFamily="2" charset="-78"/>
              </a:rPr>
              <a:t> </a:t>
            </a:r>
            <a:r>
              <a:rPr lang="ar-EG" sz="4000" dirty="0" smtClean="0">
                <a:solidFill>
                  <a:schemeClr val="tx1"/>
                </a:solidFill>
                <a:latin typeface="Times New Roman" panose="02020603050405020304" pitchFamily="18" charset="0"/>
                <a:cs typeface="Times New Roman" panose="02020603050405020304" pitchFamily="18" charset="0"/>
              </a:rPr>
              <a:t>"إن </a:t>
            </a:r>
            <a:r>
              <a:rPr lang="ar-EG" sz="4000" dirty="0">
                <a:solidFill>
                  <a:schemeClr val="tx1"/>
                </a:solidFill>
                <a:latin typeface="Times New Roman" panose="02020603050405020304" pitchFamily="18" charset="0"/>
                <a:cs typeface="Times New Roman" panose="02020603050405020304" pitchFamily="18" charset="0"/>
              </a:rPr>
              <a:t>خير الحديث كتاب الله وخير الهدي هدي محمد صلى الله عليه وسلم وشر الأمور محدثاتها </a:t>
            </a:r>
            <a:r>
              <a:rPr lang="ar-EG" sz="4000" b="1" dirty="0">
                <a:solidFill>
                  <a:schemeClr val="tx1"/>
                </a:solidFill>
                <a:latin typeface="Times New Roman" panose="02020603050405020304" pitchFamily="18" charset="0"/>
                <a:cs typeface="Times New Roman" panose="02020603050405020304" pitchFamily="18" charset="0"/>
              </a:rPr>
              <a:t>وكل بدعة </a:t>
            </a:r>
            <a:r>
              <a:rPr lang="ar-EG" sz="4000" b="1" dirty="0" smtClean="0">
                <a:solidFill>
                  <a:schemeClr val="tx1"/>
                </a:solidFill>
                <a:latin typeface="Times New Roman" panose="02020603050405020304" pitchFamily="18" charset="0"/>
                <a:cs typeface="Times New Roman" panose="02020603050405020304" pitchFamily="18" charset="0"/>
              </a:rPr>
              <a:t>ضلالة</a:t>
            </a:r>
            <a:r>
              <a:rPr lang="ar-EG" sz="4000" dirty="0" smtClean="0">
                <a:solidFill>
                  <a:schemeClr val="tx1"/>
                </a:solidFill>
                <a:latin typeface="Times New Roman" panose="02020603050405020304" pitchFamily="18" charset="0"/>
                <a:cs typeface="Times New Roman" panose="02020603050405020304" pitchFamily="18" charset="0"/>
              </a:rPr>
              <a:t>"</a:t>
            </a:r>
            <a:r>
              <a:rPr lang="ar-SA" sz="4000" dirty="0" smtClean="0">
                <a:solidFill>
                  <a:schemeClr val="tx1"/>
                </a:solidFill>
                <a:latin typeface="Times New Roman" panose="02020603050405020304" pitchFamily="18" charset="0"/>
                <a:cs typeface="Times New Roman" panose="02020603050405020304" pitchFamily="18" charset="0"/>
              </a:rPr>
              <a:t> م</a:t>
            </a:r>
            <a:r>
              <a:rPr lang="ar-EG" dirty="0"/>
              <a:t>	</a:t>
            </a:r>
            <a:endParaRPr lang="en-US" dirty="0"/>
          </a:p>
        </p:txBody>
      </p:sp>
      <p:sp>
        <p:nvSpPr>
          <p:cNvPr id="3" name="TextBox 2"/>
          <p:cNvSpPr txBox="1"/>
          <p:nvPr/>
        </p:nvSpPr>
        <p:spPr>
          <a:xfrm>
            <a:off x="10928494" y="2970816"/>
            <a:ext cx="939113"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(1</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447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839" y="1542040"/>
            <a:ext cx="9509759" cy="2008467"/>
          </a:xfrm>
        </p:spPr>
        <p:txBody>
          <a:bodyPr>
            <a:normAutofit fontScale="90000"/>
          </a:bodyPr>
          <a:lstStyle/>
          <a:p>
            <a:pPr lvl="0" algn="r">
              <a:lnSpc>
                <a:spcPct val="150000"/>
              </a:lnSpc>
            </a:pPr>
            <a:r>
              <a:rPr lang="ar-EG" sz="4000" b="1" dirty="0">
                <a:latin typeface="Times New Roman" panose="02020603050405020304" pitchFamily="18" charset="0"/>
                <a:cs typeface="Times New Roman" panose="02020603050405020304" pitchFamily="18" charset="0"/>
              </a:rPr>
              <a:t>من السنة</a:t>
            </a:r>
            <a:r>
              <a:rPr lang="ar-EG"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ar-EG" sz="4000" b="1" dirty="0" smtClean="0">
                <a:latin typeface="Times New Roman" panose="02020603050405020304" pitchFamily="18" charset="0"/>
                <a:cs typeface="Times New Roman" panose="02020603050405020304" pitchFamily="18" charset="0"/>
              </a:rPr>
              <a:t> </a:t>
            </a:r>
            <a:r>
              <a:rPr lang="ar-EG" sz="4000" dirty="0">
                <a:latin typeface="Times New Roman" panose="02020603050405020304" pitchFamily="18" charset="0"/>
                <a:cs typeface="Times New Roman" panose="02020603050405020304" pitchFamily="18" charset="0"/>
              </a:rPr>
              <a:t>"</a:t>
            </a:r>
            <a:r>
              <a:rPr lang="ar-EG" sz="4000" b="1" u="dbl" dirty="0">
                <a:latin typeface="Times New Roman" panose="02020603050405020304" pitchFamily="18" charset="0"/>
                <a:cs typeface="Times New Roman" panose="02020603050405020304" pitchFamily="18" charset="0"/>
              </a:rPr>
              <a:t>كل محدثة بدعة</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b="1" u="dbl" dirty="0">
                <a:latin typeface="Times New Roman" panose="02020603050405020304" pitchFamily="18" charset="0"/>
                <a:cs typeface="Times New Roman" panose="02020603050405020304" pitchFamily="18" charset="0"/>
              </a:rPr>
              <a:t>وكل بدعة ضلالة</a:t>
            </a:r>
            <a:r>
              <a:rPr lang="ar-EG" sz="4000" b="1" dirty="0">
                <a:latin typeface="Times New Roman" panose="02020603050405020304" pitchFamily="18" charset="0"/>
                <a:cs typeface="Times New Roman" panose="02020603050405020304" pitchFamily="18" charset="0"/>
              </a:rPr>
              <a:t> </a:t>
            </a:r>
            <a:r>
              <a:rPr lang="ar-EG" sz="4000" dirty="0">
                <a:latin typeface="Times New Roman" panose="02020603050405020304" pitchFamily="18" charset="0"/>
                <a:cs typeface="Times New Roman" panose="02020603050405020304" pitchFamily="18" charset="0"/>
              </a:rPr>
              <a:t>وكل ضلالة في النار"</a:t>
            </a:r>
            <a:r>
              <a:rPr lang="ar-EG" dirty="0"/>
              <a:t>	</a:t>
            </a:r>
            <a:endParaRPr lang="en-US" dirty="0"/>
          </a:p>
        </p:txBody>
      </p:sp>
      <p:sp>
        <p:nvSpPr>
          <p:cNvPr id="5" name="TextBox 4"/>
          <p:cNvSpPr txBox="1"/>
          <p:nvPr/>
        </p:nvSpPr>
        <p:spPr>
          <a:xfrm>
            <a:off x="1338649" y="4157927"/>
            <a:ext cx="4143632" cy="646331"/>
          </a:xfrm>
          <a:prstGeom prst="rect">
            <a:avLst/>
          </a:prstGeom>
          <a:noFill/>
        </p:spPr>
        <p:txBody>
          <a:bodyPr wrap="square" rtlCol="0">
            <a:spAutoFit/>
          </a:bodyPr>
          <a:lstStyle/>
          <a:p>
            <a:r>
              <a:rPr lang="ar-EG" sz="3600" dirty="0">
                <a:latin typeface="Times New Roman" panose="02020603050405020304" pitchFamily="18" charset="0"/>
                <a:cs typeface="Times New Roman" panose="02020603050405020304" pitchFamily="18" charset="0"/>
              </a:rPr>
              <a:t>د، ت ، مه، حم، ك، حب</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842690" y="2331066"/>
            <a:ext cx="939113"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(2</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77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2156" y="1586864"/>
            <a:ext cx="9509759" cy="2008467"/>
          </a:xfrm>
        </p:spPr>
        <p:txBody>
          <a:bodyPr>
            <a:normAutofit fontScale="90000"/>
          </a:bodyPr>
          <a:lstStyle/>
          <a:p>
            <a:pPr lvl="0" algn="r"/>
            <a:r>
              <a:rPr lang="ar-EG" sz="4000" b="1" dirty="0">
                <a:latin typeface="Times New Roman" panose="02020603050405020304" pitchFamily="18" charset="0"/>
                <a:cs typeface="Times New Roman" panose="02020603050405020304" pitchFamily="18" charset="0"/>
              </a:rPr>
              <a:t>من السنة</a:t>
            </a:r>
            <a:r>
              <a:rPr lang="ar-EG"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b="1" dirty="0" smtClean="0">
                <a:latin typeface="Times New Roman" panose="02020603050405020304" pitchFamily="18" charset="0"/>
                <a:cs typeface="Times New Roman" panose="02020603050405020304" pitchFamily="18" charset="0"/>
              </a:rPr>
              <a:t> </a:t>
            </a:r>
            <a:r>
              <a:rPr lang="ar-EG" sz="4000" dirty="0" smtClean="0">
                <a:latin typeface="Times New Roman" panose="02020603050405020304" pitchFamily="18" charset="0"/>
                <a:cs typeface="Times New Roman" panose="02020603050405020304" pitchFamily="18" charset="0"/>
              </a:rPr>
              <a:t>"من</a:t>
            </a:r>
            <a:r>
              <a:rPr lang="ar-EG" sz="4000" u="sng" dirty="0" smtClean="0">
                <a:latin typeface="Times New Roman" panose="02020603050405020304" pitchFamily="18" charset="0"/>
                <a:cs typeface="Times New Roman" panose="02020603050405020304" pitchFamily="18" charset="0"/>
              </a:rPr>
              <a:t> أحدث </a:t>
            </a:r>
            <a:r>
              <a:rPr lang="ar-EG" sz="4000" dirty="0" smtClean="0">
                <a:latin typeface="Times New Roman" panose="02020603050405020304" pitchFamily="18" charset="0"/>
                <a:cs typeface="Times New Roman" panose="02020603050405020304" pitchFamily="18" charset="0"/>
              </a:rPr>
              <a:t>في </a:t>
            </a:r>
            <a:r>
              <a:rPr lang="ar-EG" sz="4000" u="sng" dirty="0" smtClean="0">
                <a:latin typeface="Times New Roman" panose="02020603050405020304" pitchFamily="18" charset="0"/>
                <a:cs typeface="Times New Roman" panose="02020603050405020304" pitchFamily="18" charset="0"/>
              </a:rPr>
              <a:t>أمرنا/ديننا</a:t>
            </a:r>
            <a:r>
              <a:rPr lang="ar-EG" sz="4000" dirty="0" smtClean="0">
                <a:latin typeface="Times New Roman" panose="02020603050405020304" pitchFamily="18" charset="0"/>
                <a:cs typeface="Times New Roman" panose="02020603050405020304" pitchFamily="18" charset="0"/>
              </a:rPr>
              <a:t> هذا </a:t>
            </a:r>
            <a:r>
              <a:rPr lang="ar-EG" sz="4000" b="1" u="sng" dirty="0" smtClean="0">
                <a:latin typeface="Times New Roman" panose="02020603050405020304" pitchFamily="18" charset="0"/>
                <a:cs typeface="Times New Roman" panose="02020603050405020304" pitchFamily="18" charset="0"/>
              </a:rPr>
              <a:t>ما ليس</a:t>
            </a:r>
            <a:r>
              <a:rPr lang="ar-EG" sz="4000" b="1" dirty="0" smtClean="0">
                <a:latin typeface="Times New Roman" panose="02020603050405020304" pitchFamily="18" charset="0"/>
                <a:cs typeface="Times New Roman" panose="02020603050405020304" pitchFamily="18" charset="0"/>
              </a:rPr>
              <a:t> منه </a:t>
            </a:r>
            <a:r>
              <a:rPr lang="ar-EG" sz="4000" dirty="0" smtClean="0">
                <a:latin typeface="Times New Roman" panose="02020603050405020304" pitchFamily="18" charset="0"/>
                <a:cs typeface="Times New Roman" panose="02020603050405020304" pitchFamily="18" charset="0"/>
              </a:rPr>
              <a:t>فهو رد“</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ar-EG" dirty="0" smtClean="0">
                <a:latin typeface="Times New Roman" panose="02020603050405020304" pitchFamily="18" charset="0"/>
                <a:cs typeface="Times New Roman" panose="02020603050405020304" pitchFamily="18" charset="0"/>
              </a:rPr>
              <a:t>	</a:t>
            </a:r>
            <a:r>
              <a:rPr lang="ar-EG" sz="4000" dirty="0" smtClean="0">
                <a:latin typeface="Times New Roman" panose="02020603050405020304" pitchFamily="18" charset="0"/>
                <a:cs typeface="Times New Roman" panose="02020603050405020304" pitchFamily="18" charset="0"/>
              </a:rPr>
              <a:t>"من </a:t>
            </a:r>
            <a:r>
              <a:rPr lang="ar-EG" sz="4000" u="sng" dirty="0">
                <a:latin typeface="Times New Roman" panose="02020603050405020304" pitchFamily="18" charset="0"/>
                <a:cs typeface="Times New Roman" panose="02020603050405020304" pitchFamily="18" charset="0"/>
              </a:rPr>
              <a:t>عمل</a:t>
            </a:r>
            <a:r>
              <a:rPr lang="ar-EG" sz="4000" dirty="0">
                <a:latin typeface="Times New Roman" panose="02020603050405020304" pitchFamily="18" charset="0"/>
                <a:cs typeface="Times New Roman" panose="02020603050405020304" pitchFamily="18" charset="0"/>
              </a:rPr>
              <a:t> </a:t>
            </a:r>
            <a:r>
              <a:rPr lang="ar-EG" sz="4000" u="sng" dirty="0">
                <a:latin typeface="Times New Roman" panose="02020603050405020304" pitchFamily="18" charset="0"/>
                <a:cs typeface="Times New Roman" panose="02020603050405020304" pitchFamily="18" charset="0"/>
              </a:rPr>
              <a:t>عملا </a:t>
            </a:r>
            <a:r>
              <a:rPr lang="ar-EG" sz="4000" b="1" u="sng" dirty="0">
                <a:latin typeface="Times New Roman" panose="02020603050405020304" pitchFamily="18" charset="0"/>
                <a:cs typeface="Times New Roman" panose="02020603050405020304" pitchFamily="18" charset="0"/>
              </a:rPr>
              <a:t>ليس عليه أمرنا</a:t>
            </a:r>
            <a:r>
              <a:rPr lang="ar-EG" sz="4000" dirty="0">
                <a:latin typeface="Times New Roman" panose="02020603050405020304" pitchFamily="18" charset="0"/>
                <a:cs typeface="Times New Roman" panose="02020603050405020304" pitchFamily="18" charset="0"/>
              </a:rPr>
              <a:t> فهو </a:t>
            </a:r>
            <a:r>
              <a:rPr lang="ar-EG" sz="4000" dirty="0" smtClean="0">
                <a:latin typeface="Times New Roman" panose="02020603050405020304" pitchFamily="18" charset="0"/>
                <a:cs typeface="Times New Roman" panose="02020603050405020304" pitchFamily="18" charset="0"/>
              </a:rPr>
              <a:t>رد"</a:t>
            </a:r>
            <a:r>
              <a:rPr lang="ar-EG" dirty="0"/>
              <a:t>	</a:t>
            </a:r>
            <a:endParaRPr lang="en-US" dirty="0"/>
          </a:p>
        </p:txBody>
      </p:sp>
      <p:sp>
        <p:nvSpPr>
          <p:cNvPr id="5" name="TextBox 4"/>
          <p:cNvSpPr txBox="1"/>
          <p:nvPr/>
        </p:nvSpPr>
        <p:spPr>
          <a:xfrm>
            <a:off x="1268322" y="2679637"/>
            <a:ext cx="903808" cy="584775"/>
          </a:xfrm>
          <a:prstGeom prst="rect">
            <a:avLst/>
          </a:prstGeom>
          <a:noFill/>
        </p:spPr>
        <p:txBody>
          <a:bodyPr wrap="square" rtlCol="0">
            <a:spAutoFit/>
          </a:bodyPr>
          <a:lstStyle/>
          <a:p>
            <a:r>
              <a:rPr lang="ar-EG" sz="3200" dirty="0">
                <a:latin typeface="Times New Roman" panose="02020603050405020304" pitchFamily="18" charset="0"/>
                <a:cs typeface="Times New Roman" panose="02020603050405020304" pitchFamily="18" charset="0"/>
              </a:rPr>
              <a:t>خ، </a:t>
            </a:r>
            <a:r>
              <a:rPr lang="ar-EG" sz="3200" dirty="0" smtClean="0">
                <a:latin typeface="Times New Roman" panose="02020603050405020304" pitchFamily="18" charset="0"/>
                <a:cs typeface="Times New Roman" panose="02020603050405020304" pitchFamily="18" charset="0"/>
              </a:rPr>
              <a:t>م</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995090" y="2510360"/>
            <a:ext cx="939113"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(3</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08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5" name="TextBox 4"/>
          <p:cNvSpPr txBox="1"/>
          <p:nvPr/>
        </p:nvSpPr>
        <p:spPr>
          <a:xfrm>
            <a:off x="1824329" y="4938994"/>
            <a:ext cx="2681381" cy="584775"/>
          </a:xfrm>
          <a:prstGeom prst="rect">
            <a:avLst/>
          </a:prstGeom>
        </p:spPr>
        <p:txBody>
          <a:bodyPr wrap="square" rtlCol="0">
            <a:spAutoFit/>
          </a:bodyPr>
          <a:lstStyle/>
          <a:p>
            <a:pPr lvl="0" rtl="1"/>
            <a:r>
              <a:rPr lang="ar-EG" sz="3200" dirty="0">
                <a:latin typeface="Times New Roman" panose="02020603050405020304" pitchFamily="18" charset="0"/>
                <a:cs typeface="Times New Roman" panose="02020603050405020304" pitchFamily="18" charset="0"/>
              </a:rPr>
              <a:t>ت، مه وقال حسن</a:t>
            </a:r>
            <a:endParaRPr lang="en-US" sz="3200" dirty="0">
              <a:latin typeface="Times New Roman" panose="02020603050405020304" pitchFamily="18" charset="0"/>
              <a:cs typeface="Times New Roman" panose="02020603050405020304" pitchFamily="18" charset="0"/>
            </a:endParaRPr>
          </a:p>
        </p:txBody>
      </p:sp>
      <p:sp useBgFill="1">
        <p:nvSpPr>
          <p:cNvPr id="3" name="TextBox 2"/>
          <p:cNvSpPr txBox="1"/>
          <p:nvPr/>
        </p:nvSpPr>
        <p:spPr>
          <a:xfrm>
            <a:off x="10897760" y="1936618"/>
            <a:ext cx="939113" cy="923330"/>
          </a:xfrm>
          <a:prstGeom prst="rect">
            <a:avLst/>
          </a:prstGeom>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(4</a:t>
            </a:r>
            <a:endParaRPr lang="en-US" sz="5400" b="1"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49062" y="1105468"/>
            <a:ext cx="10448698" cy="1292815"/>
          </a:xfrm>
        </p:spPr>
        <p:txBody>
          <a:bodyPr>
            <a:noAutofit/>
          </a:bodyPr>
          <a:lstStyle/>
          <a:p>
            <a:pPr algn="r">
              <a:lnSpc>
                <a:spcPct val="150000"/>
              </a:lnSpc>
            </a:pPr>
            <a:r>
              <a:rPr lang="ar-EG" b="1" dirty="0">
                <a:latin typeface="Times New Roman" panose="02020603050405020304" pitchFamily="18" charset="0"/>
                <a:cs typeface="Times New Roman" panose="02020603050405020304" pitchFamily="18" charset="0"/>
              </a:rPr>
              <a:t>من السنة:</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ar-EG" b="1" dirty="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"إعلم يا بلال"! قال ما أعلم يا رسول الله؟ قال: "أنه من </a:t>
            </a:r>
            <a:r>
              <a:rPr lang="ar-EG" u="sng" dirty="0">
                <a:latin typeface="Times New Roman" panose="02020603050405020304" pitchFamily="18" charset="0"/>
                <a:cs typeface="Times New Roman" panose="02020603050405020304" pitchFamily="18" charset="0"/>
              </a:rPr>
              <a:t>أحيا</a:t>
            </a:r>
            <a:r>
              <a:rPr lang="ar-EG" dirty="0">
                <a:latin typeface="Times New Roman" panose="02020603050405020304" pitchFamily="18" charset="0"/>
                <a:cs typeface="Times New Roman" panose="02020603050405020304" pitchFamily="18" charset="0"/>
              </a:rPr>
              <a:t> </a:t>
            </a:r>
            <a:r>
              <a:rPr lang="ar-EG" u="sng" dirty="0">
                <a:latin typeface="Times New Roman" panose="02020603050405020304" pitchFamily="18" charset="0"/>
                <a:cs typeface="Times New Roman" panose="02020603050405020304" pitchFamily="18" charset="0"/>
              </a:rPr>
              <a:t>سنة</a:t>
            </a:r>
            <a:r>
              <a:rPr lang="ar-EG" dirty="0">
                <a:latin typeface="Times New Roman" panose="02020603050405020304" pitchFamily="18" charset="0"/>
                <a:cs typeface="Times New Roman" panose="02020603050405020304" pitchFamily="18" charset="0"/>
              </a:rPr>
              <a:t> من </a:t>
            </a:r>
            <a:r>
              <a:rPr lang="ar-SA" dirty="0">
                <a:latin typeface="Times New Roman" panose="02020603050405020304" pitchFamily="18" charset="0"/>
                <a:cs typeface="Times New Roman" panose="02020603050405020304" pitchFamily="18" charset="0"/>
              </a:rPr>
              <a:t/>
            </a:r>
            <a:br>
              <a:rPr lang="ar-SA" dirty="0">
                <a:latin typeface="Times New Roman" panose="02020603050405020304" pitchFamily="18" charset="0"/>
                <a:cs typeface="Times New Roman" panose="02020603050405020304" pitchFamily="18" charset="0"/>
              </a:rPr>
            </a:br>
            <a:r>
              <a:rPr lang="ar-EG" dirty="0">
                <a:latin typeface="Times New Roman" panose="02020603050405020304" pitchFamily="18" charset="0"/>
                <a:cs typeface="Times New Roman" panose="02020603050405020304" pitchFamily="18" charset="0"/>
              </a:rPr>
              <a:t>سنتي قد </a:t>
            </a:r>
            <a:r>
              <a:rPr lang="ar-SA" dirty="0" smtClean="0">
                <a:latin typeface="Times New Roman" panose="02020603050405020304" pitchFamily="18" charset="0"/>
                <a:cs typeface="Times New Roman" panose="02020603050405020304" pitchFamily="18" charset="0"/>
              </a:rPr>
              <a:t>أ</a:t>
            </a:r>
            <a:r>
              <a:rPr lang="ar-EG" dirty="0" smtClean="0">
                <a:latin typeface="Times New Roman" panose="02020603050405020304" pitchFamily="18" charset="0"/>
                <a:cs typeface="Times New Roman" panose="02020603050405020304" pitchFamily="18" charset="0"/>
              </a:rPr>
              <a:t>ميتت </a:t>
            </a:r>
            <a:r>
              <a:rPr lang="ar-EG" dirty="0">
                <a:latin typeface="Times New Roman" panose="02020603050405020304" pitchFamily="18" charset="0"/>
                <a:cs typeface="Times New Roman" panose="02020603050405020304" pitchFamily="18" charset="0"/>
              </a:rPr>
              <a:t>بعدي كان له من الأجر مثل من عمل بها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dirty="0">
                <a:latin typeface="Times New Roman" panose="02020603050405020304" pitchFamily="18" charset="0"/>
                <a:cs typeface="Times New Roman" panose="02020603050405020304" pitchFamily="18" charset="0"/>
              </a:rPr>
              <a:t>ومن </a:t>
            </a:r>
            <a:r>
              <a:rPr lang="ar-EG" b="1" u="sng" dirty="0">
                <a:latin typeface="Times New Roman" panose="02020603050405020304" pitchFamily="18" charset="0"/>
                <a:cs typeface="Times New Roman" panose="02020603050405020304" pitchFamily="18" charset="0"/>
              </a:rPr>
              <a:t>ابتدع بدعة ضلالة</a:t>
            </a:r>
            <a:r>
              <a:rPr lang="ar-EG" dirty="0">
                <a:latin typeface="Times New Roman" panose="02020603050405020304" pitchFamily="18" charset="0"/>
                <a:cs typeface="Times New Roman" panose="02020603050405020304" pitchFamily="18" charset="0"/>
              </a:rPr>
              <a:t> </a:t>
            </a:r>
            <a:r>
              <a:rPr lang="ar-EG" b="1" u="sng" dirty="0">
                <a:latin typeface="Times New Roman" panose="02020603050405020304" pitchFamily="18" charset="0"/>
                <a:cs typeface="Times New Roman" panose="02020603050405020304" pitchFamily="18" charset="0"/>
              </a:rPr>
              <a:t>لا يرضاها</a:t>
            </a:r>
            <a:r>
              <a:rPr lang="ar-EG" b="1" dirty="0">
                <a:latin typeface="Times New Roman" panose="02020603050405020304" pitchFamily="18" charset="0"/>
                <a:cs typeface="Times New Roman" panose="02020603050405020304" pitchFamily="18" charset="0"/>
              </a:rPr>
              <a:t> </a:t>
            </a:r>
            <a:r>
              <a:rPr lang="ar-EG" b="1" u="sng" dirty="0">
                <a:latin typeface="Times New Roman" panose="02020603050405020304" pitchFamily="18" charset="0"/>
                <a:cs typeface="Times New Roman" panose="02020603050405020304" pitchFamily="18" charset="0"/>
              </a:rPr>
              <a:t>الله ورسوله</a:t>
            </a:r>
            <a:r>
              <a:rPr lang="ar-EG" b="1" dirty="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 كان عليه مثل آثام من </a:t>
            </a:r>
            <a:r>
              <a:rPr lang="ar-SA" dirty="0">
                <a:latin typeface="Times New Roman" panose="02020603050405020304" pitchFamily="18" charset="0"/>
                <a:cs typeface="Times New Roman" panose="02020603050405020304" pitchFamily="18" charset="0"/>
              </a:rPr>
              <a:t/>
            </a:r>
            <a:br>
              <a:rPr lang="ar-SA" dirty="0">
                <a:latin typeface="Times New Roman" panose="02020603050405020304" pitchFamily="18" charset="0"/>
                <a:cs typeface="Times New Roman" panose="02020603050405020304" pitchFamily="18" charset="0"/>
              </a:rPr>
            </a:br>
            <a:r>
              <a:rPr lang="ar-EG" dirty="0">
                <a:latin typeface="Times New Roman" panose="02020603050405020304" pitchFamily="18" charset="0"/>
                <a:cs typeface="Times New Roman" panose="02020603050405020304" pitchFamily="18" charset="0"/>
              </a:rPr>
              <a:t>عمل بها لا ينقص ذلك من أوزارهم شيئا"</a:t>
            </a:r>
            <a:endParaRPr lang="en-US" dirty="0"/>
          </a:p>
        </p:txBody>
      </p:sp>
    </p:spTree>
    <p:extLst>
      <p:ext uri="{BB962C8B-B14F-4D97-AF65-F5344CB8AC3E}">
        <p14:creationId xmlns:p14="http://schemas.microsoft.com/office/powerpoint/2010/main" val="20152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3568" y="402771"/>
            <a:ext cx="10799804" cy="5248385"/>
          </a:xfrm>
        </p:spPr>
        <p:txBody>
          <a:bodyPr>
            <a:normAutofit fontScale="90000"/>
          </a:bodyPr>
          <a:lstStyle/>
          <a:p>
            <a:pPr lvl="0" algn="r">
              <a:lnSpc>
                <a:spcPct val="150000"/>
              </a:lnSpc>
            </a:pPr>
            <a:r>
              <a:rPr lang="ar-EG" sz="4000" b="1" dirty="0">
                <a:latin typeface="Times New Roman" panose="02020603050405020304" pitchFamily="18" charset="0"/>
                <a:cs typeface="Times New Roman" panose="02020603050405020304" pitchFamily="18" charset="0"/>
              </a:rPr>
              <a:t>من السنة</a:t>
            </a:r>
            <a:r>
              <a:rPr lang="ar-EG" sz="4000"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ar-EG" b="1" dirty="0" smtClean="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"من </a:t>
            </a:r>
            <a:r>
              <a:rPr lang="ar-EG" u="dbl" dirty="0">
                <a:latin typeface="Times New Roman" panose="02020603050405020304" pitchFamily="18" charset="0"/>
                <a:cs typeface="Times New Roman" panose="02020603050405020304" pitchFamily="18" charset="0"/>
              </a:rPr>
              <a:t>سنّ</a:t>
            </a:r>
            <a:r>
              <a:rPr lang="ar-EG" dirty="0">
                <a:latin typeface="Times New Roman" panose="02020603050405020304" pitchFamily="18" charset="0"/>
                <a:cs typeface="Times New Roman" panose="02020603050405020304" pitchFamily="18" charset="0"/>
              </a:rPr>
              <a:t> في </a:t>
            </a:r>
            <a:r>
              <a:rPr lang="ar-EG" u="dbl" dirty="0">
                <a:latin typeface="Times New Roman" panose="02020603050405020304" pitchFamily="18" charset="0"/>
                <a:cs typeface="Times New Roman" panose="02020603050405020304" pitchFamily="18" charset="0"/>
              </a:rPr>
              <a:t>الإسلام</a:t>
            </a:r>
            <a:r>
              <a:rPr lang="ar-EG" dirty="0">
                <a:latin typeface="Times New Roman" panose="02020603050405020304" pitchFamily="18" charset="0"/>
                <a:cs typeface="Times New Roman" panose="02020603050405020304" pitchFamily="18" charset="0"/>
              </a:rPr>
              <a:t> </a:t>
            </a:r>
            <a:r>
              <a:rPr lang="ar-EG" b="1" u="sng" dirty="0">
                <a:latin typeface="Times New Roman" panose="02020603050405020304" pitchFamily="18" charset="0"/>
                <a:cs typeface="Times New Roman" panose="02020603050405020304" pitchFamily="18" charset="0"/>
              </a:rPr>
              <a:t>سنة حسنة</a:t>
            </a:r>
            <a:r>
              <a:rPr lang="ar-EG" b="1" dirty="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 فله أجرها وأجر من عمل بها بعده من </a:t>
            </a:r>
            <a:r>
              <a:rPr lang="ar-EG" dirty="0" smtClean="0">
                <a:latin typeface="Times New Roman" panose="02020603050405020304" pitchFamily="18" charset="0"/>
                <a:cs typeface="Times New Roman" panose="02020603050405020304" pitchFamily="18" charset="0"/>
              </a:rPr>
              <a:t>غير </a:t>
            </a:r>
            <a:r>
              <a:rPr lang="ar-EG" dirty="0">
                <a:latin typeface="Times New Roman" panose="02020603050405020304" pitchFamily="18" charset="0"/>
                <a:cs typeface="Times New Roman" panose="02020603050405020304" pitchFamily="18" charset="0"/>
              </a:rPr>
              <a:t>أن ينقص من أجورهم شئ،</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dirty="0" smtClean="0">
                <a:latin typeface="Times New Roman" panose="02020603050405020304" pitchFamily="18" charset="0"/>
                <a:cs typeface="Times New Roman" panose="02020603050405020304" pitchFamily="18" charset="0"/>
              </a:rPr>
              <a:t>ومن </a:t>
            </a:r>
            <a:r>
              <a:rPr lang="ar-EG" u="dbl" dirty="0">
                <a:latin typeface="Times New Roman" panose="02020603050405020304" pitchFamily="18" charset="0"/>
                <a:cs typeface="Times New Roman" panose="02020603050405020304" pitchFamily="18" charset="0"/>
              </a:rPr>
              <a:t>سنّ</a:t>
            </a:r>
            <a:r>
              <a:rPr lang="ar-EG" dirty="0">
                <a:latin typeface="Times New Roman" panose="02020603050405020304" pitchFamily="18" charset="0"/>
                <a:cs typeface="Times New Roman" panose="02020603050405020304" pitchFamily="18" charset="0"/>
              </a:rPr>
              <a:t> في </a:t>
            </a:r>
            <a:r>
              <a:rPr lang="ar-EG" u="dbl" dirty="0">
                <a:latin typeface="Times New Roman" panose="02020603050405020304" pitchFamily="18" charset="0"/>
                <a:cs typeface="Times New Roman" panose="02020603050405020304" pitchFamily="18" charset="0"/>
              </a:rPr>
              <a:t>الإسلام</a:t>
            </a:r>
            <a:r>
              <a:rPr lang="ar-EG" dirty="0">
                <a:latin typeface="Times New Roman" panose="02020603050405020304" pitchFamily="18" charset="0"/>
                <a:cs typeface="Times New Roman" panose="02020603050405020304" pitchFamily="18" charset="0"/>
              </a:rPr>
              <a:t> </a:t>
            </a:r>
            <a:r>
              <a:rPr lang="ar-EG" b="1" u="sng" dirty="0">
                <a:latin typeface="Times New Roman" panose="02020603050405020304" pitchFamily="18" charset="0"/>
                <a:cs typeface="Times New Roman" panose="02020603050405020304" pitchFamily="18" charset="0"/>
              </a:rPr>
              <a:t>سنة سيئة</a:t>
            </a:r>
            <a:r>
              <a:rPr lang="ar-EG" b="1" dirty="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كان عليه وزرها ووزر من عمل بها بعده من غير أن ينقص من أوزارهم </a:t>
            </a:r>
            <a:r>
              <a:rPr lang="ar-EG" dirty="0" smtClean="0">
                <a:latin typeface="Times New Roman" panose="02020603050405020304" pitchFamily="18" charset="0"/>
                <a:cs typeface="Times New Roman" panose="02020603050405020304" pitchFamily="18" charset="0"/>
              </a:rPr>
              <a:t>شئ"</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dirty="0">
                <a:latin typeface="Times New Roman" panose="02020603050405020304" pitchFamily="18" charset="0"/>
                <a:cs typeface="Times New Roman" panose="02020603050405020304" pitchFamily="18" charset="0"/>
              </a:rPr>
              <a:t>"من </a:t>
            </a:r>
            <a:r>
              <a:rPr lang="ar-EG" b="1" u="sng" dirty="0">
                <a:latin typeface="Times New Roman" panose="02020603050405020304" pitchFamily="18" charset="0"/>
                <a:cs typeface="Times New Roman" panose="02020603050405020304" pitchFamily="18" charset="0"/>
              </a:rPr>
              <a:t>سن</a:t>
            </a:r>
            <a:r>
              <a:rPr lang="ar-SA" b="1" u="sng" dirty="0">
                <a:latin typeface="Times New Roman" panose="02020603050405020304" pitchFamily="18" charset="0"/>
                <a:cs typeface="Times New Roman" panose="02020603050405020304" pitchFamily="18" charset="0"/>
              </a:rPr>
              <a:t>ّ</a:t>
            </a:r>
            <a:r>
              <a:rPr lang="ar-EG" b="1" u="sng" dirty="0">
                <a:latin typeface="Times New Roman" panose="02020603050405020304" pitchFamily="18" charset="0"/>
                <a:cs typeface="Times New Roman" panose="02020603050405020304" pitchFamily="18" charset="0"/>
              </a:rPr>
              <a:t> خيرا</a:t>
            </a:r>
            <a:r>
              <a:rPr lang="ar-EG" b="1" dirty="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فاستنّ به كان له أجره ومن أجور من </a:t>
            </a:r>
            <a:r>
              <a:rPr lang="ar-EG" dirty="0" smtClean="0">
                <a:latin typeface="Times New Roman" panose="02020603050405020304" pitchFamily="18" charset="0"/>
                <a:cs typeface="Times New Roman" panose="02020603050405020304" pitchFamily="18" charset="0"/>
              </a:rPr>
              <a:t>تبعه...</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dirty="0">
                <a:latin typeface="Times New Roman" panose="02020603050405020304" pitchFamily="18" charset="0"/>
                <a:cs typeface="Times New Roman" panose="02020603050405020304" pitchFamily="18" charset="0"/>
              </a:rPr>
              <a:t>ومن </a:t>
            </a:r>
            <a:r>
              <a:rPr lang="ar-EG" b="1" u="sng" dirty="0">
                <a:latin typeface="Times New Roman" panose="02020603050405020304" pitchFamily="18" charset="0"/>
                <a:cs typeface="Times New Roman" panose="02020603050405020304" pitchFamily="18" charset="0"/>
              </a:rPr>
              <a:t>سنّ شرا</a:t>
            </a:r>
            <a:r>
              <a:rPr lang="ar-EG" b="1" dirty="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فاستنّ به كان عليه وزره ومن أوزار من تبعه</a:t>
            </a:r>
            <a:r>
              <a:rPr lang="ar-EG" dirty="0" smtClean="0">
                <a:latin typeface="Times New Roman" panose="02020603050405020304" pitchFamily="18" charset="0"/>
                <a:cs typeface="Times New Roman" panose="02020603050405020304" pitchFamily="18" charset="0"/>
              </a:rPr>
              <a:t>..."</a:t>
            </a:r>
            <a:endParaRPr lang="en-US" dirty="0"/>
          </a:p>
        </p:txBody>
      </p:sp>
      <p:sp>
        <p:nvSpPr>
          <p:cNvPr id="5" name="TextBox 4"/>
          <p:cNvSpPr txBox="1"/>
          <p:nvPr/>
        </p:nvSpPr>
        <p:spPr>
          <a:xfrm>
            <a:off x="619292" y="5171909"/>
            <a:ext cx="4143632" cy="584775"/>
          </a:xfrm>
          <a:prstGeom prst="rect">
            <a:avLst/>
          </a:prstGeom>
          <a:noFill/>
        </p:spPr>
        <p:txBody>
          <a:bodyPr wrap="square" rtlCol="0">
            <a:spAutoFit/>
          </a:bodyPr>
          <a:lstStyle/>
          <a:p>
            <a:pPr lvl="0" rtl="1"/>
            <a:r>
              <a:rPr lang="ar-EG" sz="3200" dirty="0">
                <a:latin typeface="Times New Roman" panose="02020603050405020304" pitchFamily="18" charset="0"/>
                <a:cs typeface="Times New Roman" panose="02020603050405020304" pitchFamily="18" charset="0"/>
              </a:rPr>
              <a:t>حم، طب</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923372" y="1321896"/>
            <a:ext cx="939113"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(5</a:t>
            </a:r>
            <a:endParaRPr lang="en-US" sz="5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48963" y="3810000"/>
            <a:ext cx="4143632" cy="584775"/>
          </a:xfrm>
          <a:prstGeom prst="rect">
            <a:avLst/>
          </a:prstGeom>
          <a:noFill/>
        </p:spPr>
        <p:txBody>
          <a:bodyPr wrap="square" rtlCol="0">
            <a:spAutoFit/>
          </a:bodyPr>
          <a:lstStyle/>
          <a:p>
            <a:pPr lvl="0" rtl="1"/>
            <a:r>
              <a:rPr lang="ar-EG" sz="3200" dirty="0">
                <a:latin typeface="Times New Roman" panose="02020603050405020304" pitchFamily="18" charset="0"/>
                <a:cs typeface="Times New Roman" panose="02020603050405020304" pitchFamily="18" charset="0"/>
              </a:rPr>
              <a:t>م، ن، مه</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10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27525" y="562326"/>
            <a:ext cx="9509759" cy="2008467"/>
          </a:xfrm>
        </p:spPr>
        <p:txBody>
          <a:bodyPr>
            <a:normAutofit fontScale="90000"/>
          </a:bodyPr>
          <a:lstStyle/>
          <a:p>
            <a:pPr lvl="0" algn="r">
              <a:lnSpc>
                <a:spcPct val="150000"/>
              </a:lnSpc>
            </a:pPr>
            <a:r>
              <a:rPr lang="ar-EG" sz="4000" b="1" dirty="0">
                <a:latin typeface="Times New Roman" panose="02020603050405020304" pitchFamily="18" charset="0"/>
                <a:cs typeface="Times New Roman" panose="02020603050405020304" pitchFamily="18" charset="0"/>
              </a:rPr>
              <a:t>من السنة</a:t>
            </a:r>
            <a:r>
              <a:rPr lang="ar-EG"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b="1" dirty="0" smtClean="0">
                <a:latin typeface="Times New Roman" panose="02020603050405020304" pitchFamily="18" charset="0"/>
                <a:cs typeface="Times New Roman" panose="02020603050405020304" pitchFamily="18" charset="0"/>
              </a:rPr>
              <a:t> </a:t>
            </a:r>
            <a:r>
              <a:rPr lang="ar-EG" sz="4000" dirty="0">
                <a:latin typeface="Times New Roman" panose="02020603050405020304" pitchFamily="18" charset="0"/>
                <a:cs typeface="Times New Roman" panose="02020603050405020304" pitchFamily="18" charset="0"/>
              </a:rPr>
              <a:t>"....ومن </a:t>
            </a:r>
            <a:r>
              <a:rPr lang="ar-EG" sz="4000" b="1" u="sng" dirty="0">
                <a:latin typeface="Times New Roman" panose="02020603050405020304" pitchFamily="18" charset="0"/>
                <a:cs typeface="Times New Roman" panose="02020603050405020304" pitchFamily="18" charset="0"/>
              </a:rPr>
              <a:t>أحيا سنتي</a:t>
            </a:r>
            <a:r>
              <a:rPr lang="ar-EG" sz="4000" b="1" dirty="0">
                <a:latin typeface="Times New Roman" panose="02020603050405020304" pitchFamily="18" charset="0"/>
                <a:cs typeface="Times New Roman" panose="02020603050405020304" pitchFamily="18" charset="0"/>
              </a:rPr>
              <a:t> </a:t>
            </a:r>
            <a:r>
              <a:rPr lang="ar-EG" sz="4000" dirty="0">
                <a:latin typeface="Times New Roman" panose="02020603050405020304" pitchFamily="18" charset="0"/>
                <a:cs typeface="Times New Roman" panose="02020603050405020304" pitchFamily="18" charset="0"/>
              </a:rPr>
              <a:t>فقد </a:t>
            </a:r>
            <a:r>
              <a:rPr lang="ar-EG" sz="4000" dirty="0" smtClean="0">
                <a:latin typeface="Times New Roman" panose="02020603050405020304" pitchFamily="18" charset="0"/>
                <a:cs typeface="Times New Roman" panose="02020603050405020304" pitchFamily="18" charset="0"/>
              </a:rPr>
              <a:t>أحياني/أحبني</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dirty="0">
                <a:latin typeface="Times New Roman" panose="02020603050405020304" pitchFamily="18" charset="0"/>
                <a:cs typeface="Times New Roman" panose="02020603050405020304" pitchFamily="18" charset="0"/>
              </a:rPr>
              <a:t>ومن أحياني/أحبني كان معي في الجنة"</a:t>
            </a:r>
            <a:r>
              <a:rPr lang="ar-EG" dirty="0"/>
              <a:t>	</a:t>
            </a:r>
            <a:endParaRPr lang="en-US" dirty="0"/>
          </a:p>
        </p:txBody>
      </p:sp>
      <p:sp>
        <p:nvSpPr>
          <p:cNvPr id="5" name="TextBox 4"/>
          <p:cNvSpPr txBox="1"/>
          <p:nvPr/>
        </p:nvSpPr>
        <p:spPr>
          <a:xfrm>
            <a:off x="489562" y="3967108"/>
            <a:ext cx="5105695" cy="646331"/>
          </a:xfrm>
          <a:prstGeom prst="rect">
            <a:avLst/>
          </a:prstGeom>
          <a:noFill/>
        </p:spPr>
        <p:txBody>
          <a:bodyPr wrap="square" rtlCol="0">
            <a:spAutoFit/>
          </a:bodyPr>
          <a:lstStyle/>
          <a:p>
            <a:r>
              <a:rPr lang="ar-EG" sz="3600" dirty="0">
                <a:latin typeface="Times New Roman" panose="02020603050405020304" pitchFamily="18" charset="0"/>
                <a:cs typeface="Times New Roman" panose="02020603050405020304" pitchFamily="18" charset="0"/>
              </a:rPr>
              <a:t>ت، ابو النصر السجزي في الإبانة</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923372" y="2232454"/>
            <a:ext cx="939113"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(6</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76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839" y="1542040"/>
            <a:ext cx="9509759" cy="2445074"/>
          </a:xfrm>
        </p:spPr>
        <p:txBody>
          <a:bodyPr>
            <a:normAutofit fontScale="90000"/>
          </a:bodyPr>
          <a:lstStyle/>
          <a:p>
            <a:pPr lvl="0" algn="r"/>
            <a:r>
              <a:rPr lang="ar-EG" sz="4000" b="1" dirty="0">
                <a:latin typeface="Times New Roman" panose="02020603050405020304" pitchFamily="18" charset="0"/>
                <a:cs typeface="Times New Roman" panose="02020603050405020304" pitchFamily="18" charset="0"/>
              </a:rPr>
              <a:t>من السنة</a:t>
            </a:r>
            <a:r>
              <a:rPr lang="ar-EG" sz="4000"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b="1" dirty="0" smtClean="0">
                <a:latin typeface="Times New Roman" panose="02020603050405020304" pitchFamily="18" charset="0"/>
                <a:cs typeface="Times New Roman" panose="02020603050405020304" pitchFamily="18" charset="0"/>
              </a:rPr>
              <a:t> </a:t>
            </a:r>
            <a:r>
              <a:rPr lang="ar-EG" sz="4000" dirty="0">
                <a:latin typeface="Times New Roman" panose="02020603050405020304" pitchFamily="18" charset="0"/>
                <a:cs typeface="Times New Roman" panose="02020603050405020304" pitchFamily="18" charset="0"/>
              </a:rPr>
              <a:t>"إنه </a:t>
            </a:r>
            <a:r>
              <a:rPr lang="ar-EG" sz="4000" b="1" dirty="0">
                <a:latin typeface="Times New Roman" panose="02020603050405020304" pitchFamily="18" charset="0"/>
                <a:cs typeface="Times New Roman" panose="02020603050405020304" pitchFamily="18" charset="0"/>
              </a:rPr>
              <a:t>قد </a:t>
            </a:r>
            <a:r>
              <a:rPr lang="ar-EG" sz="4000" b="1" u="dbl" dirty="0">
                <a:latin typeface="Times New Roman" panose="02020603050405020304" pitchFamily="18" charset="0"/>
                <a:cs typeface="Times New Roman" panose="02020603050405020304" pitchFamily="18" charset="0"/>
              </a:rPr>
              <a:t>سن</a:t>
            </a:r>
            <a:r>
              <a:rPr lang="ar-EG" sz="4000" b="1" dirty="0">
                <a:latin typeface="Times New Roman" panose="02020603050405020304" pitchFamily="18" charset="0"/>
                <a:cs typeface="Times New Roman" panose="02020603050405020304" pitchFamily="18" charset="0"/>
              </a:rPr>
              <a:t> </a:t>
            </a:r>
            <a:r>
              <a:rPr lang="ar-EG" sz="4000" b="1" u="sng" dirty="0">
                <a:latin typeface="Times New Roman" panose="02020603050405020304" pitchFamily="18" charset="0"/>
                <a:cs typeface="Times New Roman" panose="02020603050405020304" pitchFamily="18" charset="0"/>
              </a:rPr>
              <a:t>لكم معاذ</a:t>
            </a:r>
            <a:r>
              <a:rPr lang="ar-EG" sz="4000" b="1" dirty="0">
                <a:latin typeface="Times New Roman" panose="02020603050405020304" pitchFamily="18" charset="0"/>
                <a:cs typeface="Times New Roman" panose="02020603050405020304" pitchFamily="18" charset="0"/>
              </a:rPr>
              <a:t> </a:t>
            </a:r>
            <a:r>
              <a:rPr lang="ar-EG" sz="4000" dirty="0">
                <a:latin typeface="Times New Roman" panose="02020603050405020304" pitchFamily="18" charset="0"/>
                <a:cs typeface="Times New Roman" panose="02020603050405020304" pitchFamily="18" charset="0"/>
              </a:rPr>
              <a:t>فهكذا </a:t>
            </a:r>
            <a:r>
              <a:rPr lang="ar-EG" sz="4000" b="1" dirty="0" smtClean="0">
                <a:latin typeface="Times New Roman" panose="02020603050405020304" pitchFamily="18" charset="0"/>
                <a:cs typeface="Times New Roman" panose="02020603050405020304" pitchFamily="18" charset="0"/>
              </a:rPr>
              <a:t>فاصنعوا</a:t>
            </a:r>
            <a:r>
              <a:rPr lang="ar-EG" sz="4000" dirty="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dirty="0">
                <a:latin typeface="Times New Roman" panose="02020603050405020304" pitchFamily="18" charset="0"/>
                <a:cs typeface="Times New Roman" panose="02020603050405020304" pitchFamily="18" charset="0"/>
              </a:rPr>
              <a:t>".....قد </a:t>
            </a:r>
            <a:r>
              <a:rPr lang="ar-EG" sz="4000" b="1" u="dbl" dirty="0">
                <a:latin typeface="Times New Roman" panose="02020603050405020304" pitchFamily="18" charset="0"/>
                <a:cs typeface="Times New Roman" panose="02020603050405020304" pitchFamily="18" charset="0"/>
              </a:rPr>
              <a:t>سن لكم</a:t>
            </a:r>
            <a:r>
              <a:rPr lang="ar-EG" sz="4000" b="1" dirty="0">
                <a:latin typeface="Times New Roman" panose="02020603050405020304" pitchFamily="18" charset="0"/>
                <a:cs typeface="Times New Roman" panose="02020603050405020304" pitchFamily="18" charset="0"/>
              </a:rPr>
              <a:t> </a:t>
            </a:r>
            <a:r>
              <a:rPr lang="ar-EG" sz="4000" b="1" u="sng" dirty="0">
                <a:latin typeface="Times New Roman" panose="02020603050405020304" pitchFamily="18" charset="0"/>
                <a:cs typeface="Times New Roman" panose="02020603050405020304" pitchFamily="18" charset="0"/>
              </a:rPr>
              <a:t>معاذ</a:t>
            </a:r>
            <a:r>
              <a:rPr lang="ar-EG" sz="4000" b="1" dirty="0">
                <a:latin typeface="Times New Roman" panose="02020603050405020304" pitchFamily="18" charset="0"/>
                <a:cs typeface="Times New Roman" panose="02020603050405020304" pitchFamily="18" charset="0"/>
              </a:rPr>
              <a:t> </a:t>
            </a:r>
            <a:r>
              <a:rPr lang="ar-EG" sz="4000" b="1" u="sng" dirty="0">
                <a:latin typeface="Times New Roman" panose="02020603050405020304" pitchFamily="18" charset="0"/>
                <a:cs typeface="Times New Roman" panose="02020603050405020304" pitchFamily="18" charset="0"/>
              </a:rPr>
              <a:t>فاقتدوا به</a:t>
            </a:r>
            <a:r>
              <a:rPr lang="ar-EG" sz="4000" dirty="0">
                <a:latin typeface="Times New Roman" panose="02020603050405020304" pitchFamily="18" charset="0"/>
                <a:cs typeface="Times New Roman" panose="02020603050405020304" pitchFamily="18" charset="0"/>
              </a:rPr>
              <a:t>"</a:t>
            </a:r>
            <a:r>
              <a:rPr lang="ar-EG" dirty="0"/>
              <a:t>	</a:t>
            </a:r>
            <a:endParaRPr lang="en-US" dirty="0"/>
          </a:p>
        </p:txBody>
      </p:sp>
      <p:sp>
        <p:nvSpPr>
          <p:cNvPr id="5" name="TextBox 4"/>
          <p:cNvSpPr txBox="1"/>
          <p:nvPr/>
        </p:nvSpPr>
        <p:spPr>
          <a:xfrm>
            <a:off x="1965770" y="2579910"/>
            <a:ext cx="2067819" cy="646331"/>
          </a:xfrm>
          <a:prstGeom prst="rect">
            <a:avLst/>
          </a:prstGeom>
          <a:noFill/>
        </p:spPr>
        <p:txBody>
          <a:bodyPr wrap="square" rtlCol="0">
            <a:spAutoFit/>
          </a:bodyPr>
          <a:lstStyle/>
          <a:p>
            <a:r>
              <a:rPr lang="ar-EG" sz="3600" dirty="0">
                <a:latin typeface="Times New Roman" panose="02020603050405020304" pitchFamily="18" charset="0"/>
                <a:cs typeface="Times New Roman" panose="02020603050405020304" pitchFamily="18" charset="0"/>
              </a:rPr>
              <a:t>حم، د</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951081" y="2441411"/>
            <a:ext cx="939113"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(7</a:t>
            </a:r>
            <a:endParaRPr lang="en-US" sz="5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109749" y="3721218"/>
            <a:ext cx="1779863" cy="646331"/>
          </a:xfrm>
          <a:prstGeom prst="rect">
            <a:avLst/>
          </a:prstGeom>
          <a:noFill/>
        </p:spPr>
        <p:txBody>
          <a:bodyPr wrap="square" rtlCol="0">
            <a:spAutoFit/>
          </a:bodyPr>
          <a:lstStyle/>
          <a:p>
            <a:r>
              <a:rPr lang="ar-EG" sz="3600" dirty="0">
                <a:latin typeface="Times New Roman" panose="02020603050405020304" pitchFamily="18" charset="0"/>
                <a:cs typeface="Times New Roman" panose="02020603050405020304" pitchFamily="18" charset="0"/>
              </a:rPr>
              <a:t>طب</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49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05872" y="1309047"/>
            <a:ext cx="9602789" cy="1810671"/>
          </a:xfrm>
        </p:spPr>
        <p:txBody>
          <a:bodyPr>
            <a:normAutofit fontScale="90000"/>
          </a:bodyPr>
          <a:lstStyle/>
          <a:p>
            <a:pPr algn="ctr"/>
            <a:r>
              <a:rPr lang="en-US" sz="8800" b="1" dirty="0" smtClean="0">
                <a:latin typeface="Times New Roman" panose="02020603050405020304" pitchFamily="18" charset="0"/>
                <a:cs typeface="Times New Roman" panose="02020603050405020304" pitchFamily="18" charset="0"/>
              </a:rPr>
              <a:t>Pearls </a:t>
            </a:r>
            <a:r>
              <a:rPr lang="en-US" sz="8800" b="1" dirty="0">
                <a:latin typeface="Times New Roman" panose="02020603050405020304" pitchFamily="18" charset="0"/>
                <a:cs typeface="Times New Roman" panose="02020603050405020304" pitchFamily="18" charset="0"/>
              </a:rPr>
              <a:t>of </a:t>
            </a:r>
            <a:r>
              <a:rPr lang="en-US" sz="8800" b="1" dirty="0" smtClean="0">
                <a:latin typeface="Times New Roman" panose="02020603050405020304" pitchFamily="18" charset="0"/>
                <a:cs typeface="Times New Roman" panose="02020603050405020304" pitchFamily="18" charset="0"/>
              </a:rPr>
              <a:t>Wisdom</a:t>
            </a:r>
            <a:br>
              <a:rPr lang="en-US" sz="8800" b="1" dirty="0" smtClean="0">
                <a:latin typeface="Times New Roman" panose="02020603050405020304" pitchFamily="18" charset="0"/>
                <a:cs typeface="Times New Roman" panose="02020603050405020304" pitchFamily="18" charset="0"/>
              </a:rPr>
            </a:br>
            <a:r>
              <a:rPr lang="en-US" sz="6000" b="1" dirty="0" smtClean="0">
                <a:latin typeface="Times New Roman" panose="02020603050405020304" pitchFamily="18" charset="0"/>
                <a:cs typeface="Times New Roman" panose="02020603050405020304" pitchFamily="18" charset="0"/>
              </a:rPr>
              <a:t>on Bid’ah</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425440" y="4286060"/>
            <a:ext cx="8915399" cy="1126283"/>
          </a:xfrm>
        </p:spPr>
        <p:txBody>
          <a:bodyPr>
            <a:normAutofit/>
          </a:bodyPr>
          <a:lstStyle/>
          <a:p>
            <a:r>
              <a:rPr lang="en-US" sz="2000" dirty="0">
                <a:latin typeface="Times New Roman" panose="02020603050405020304" pitchFamily="18" charset="0"/>
                <a:cs typeface="Times New Roman" panose="02020603050405020304" pitchFamily="18" charset="0"/>
              </a:rPr>
              <a:t>By </a:t>
            </a:r>
            <a:r>
              <a:rPr lang="en-US" sz="2000" dirty="0" smtClean="0">
                <a:latin typeface="Times New Roman" panose="02020603050405020304" pitchFamily="18" charset="0"/>
                <a:cs typeface="Times New Roman" panose="02020603050405020304" pitchFamily="18" charset="0"/>
              </a:rPr>
              <a:t>Sheikh Dr</a:t>
            </a:r>
            <a:r>
              <a:rPr lang="en-US" sz="2000" dirty="0">
                <a:latin typeface="Times New Roman" panose="02020603050405020304" pitchFamily="18" charset="0"/>
                <a:cs typeface="Times New Roman" panose="02020603050405020304" pitchFamily="18" charset="0"/>
              </a:rPr>
              <a:t>. Mokhtar Maghraoui</a:t>
            </a:r>
            <a:endParaRPr lang="en-US"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March </a:t>
            </a:r>
            <a:r>
              <a:rPr lang="en-US" sz="2000" dirty="0" smtClean="0">
                <a:latin typeface="Times New Roman" panose="02020603050405020304" pitchFamily="18" charset="0"/>
                <a:cs typeface="Times New Roman" panose="02020603050405020304" pitchFamily="18" charset="0"/>
              </a:rPr>
              <a:t>12, 2016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201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839" y="1542040"/>
            <a:ext cx="9509759" cy="1810760"/>
          </a:xfrm>
        </p:spPr>
        <p:txBody>
          <a:bodyPr>
            <a:normAutofit fontScale="90000"/>
          </a:bodyPr>
          <a:lstStyle/>
          <a:p>
            <a:pPr lvl="0" algn="r">
              <a:lnSpc>
                <a:spcPct val="150000"/>
              </a:lnSpc>
            </a:pPr>
            <a:r>
              <a:rPr lang="ar-EG" sz="4000" b="1" dirty="0">
                <a:latin typeface="Times New Roman" panose="02020603050405020304" pitchFamily="18" charset="0"/>
                <a:cs typeface="Times New Roman" panose="02020603050405020304" pitchFamily="18" charset="0"/>
              </a:rPr>
              <a:t>من السنة</a:t>
            </a:r>
            <a:r>
              <a:rPr lang="ar-EG"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ar-EG" sz="4000" b="1" dirty="0" smtClean="0"/>
              <a:t> </a:t>
            </a:r>
            <a:r>
              <a:rPr lang="ar-EG" sz="4000" dirty="0">
                <a:latin typeface="Times New Roman" panose="02020603050405020304" pitchFamily="18" charset="0"/>
                <a:cs typeface="Times New Roman" panose="02020603050405020304" pitchFamily="18" charset="0"/>
              </a:rPr>
              <a:t>قال عمر رضي الله تعالى عنه: "....</a:t>
            </a:r>
            <a:r>
              <a:rPr lang="ar-EG" sz="4000" u="sng" dirty="0">
                <a:latin typeface="Times New Roman" panose="02020603050405020304" pitchFamily="18" charset="0"/>
                <a:cs typeface="Times New Roman" panose="02020603050405020304" pitchFamily="18" charset="0"/>
              </a:rPr>
              <a:t>.</a:t>
            </a:r>
            <a:r>
              <a:rPr lang="ar-EG" sz="4000" b="1" u="sng" dirty="0">
                <a:latin typeface="Times New Roman" panose="02020603050405020304" pitchFamily="18" charset="0"/>
                <a:cs typeface="Times New Roman" panose="02020603050405020304" pitchFamily="18" charset="0"/>
              </a:rPr>
              <a:t>نعمت البدعة</a:t>
            </a:r>
            <a:r>
              <a:rPr lang="ar-EG" sz="4000" b="1" dirty="0">
                <a:latin typeface="Times New Roman" panose="02020603050405020304" pitchFamily="18" charset="0"/>
                <a:cs typeface="Times New Roman" panose="02020603050405020304" pitchFamily="18" charset="0"/>
              </a:rPr>
              <a:t> </a:t>
            </a:r>
            <a:r>
              <a:rPr lang="ar-EG" sz="4000" u="sng" dirty="0">
                <a:latin typeface="Times New Roman" panose="02020603050405020304" pitchFamily="18" charset="0"/>
                <a:cs typeface="Times New Roman" panose="02020603050405020304" pitchFamily="18" charset="0"/>
              </a:rPr>
              <a:t>هذه</a:t>
            </a:r>
            <a:r>
              <a:rPr lang="ar-EG" sz="4000" dirty="0">
                <a:latin typeface="Times New Roman" panose="02020603050405020304" pitchFamily="18" charset="0"/>
                <a:cs typeface="Times New Roman" panose="02020603050405020304" pitchFamily="18" charset="0"/>
              </a:rPr>
              <a:t> والتي ينامون عنها أفضل" </a:t>
            </a:r>
            <a:endParaRPr lang="en-US" sz="4000" dirty="0"/>
          </a:p>
        </p:txBody>
      </p:sp>
      <p:sp>
        <p:nvSpPr>
          <p:cNvPr id="3" name="TextBox 2"/>
          <p:cNvSpPr txBox="1"/>
          <p:nvPr/>
        </p:nvSpPr>
        <p:spPr>
          <a:xfrm>
            <a:off x="10919530" y="2320613"/>
            <a:ext cx="996779"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(8</a:t>
            </a:r>
            <a:endParaRPr lang="en-US" sz="5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804086" y="3494372"/>
            <a:ext cx="4143632" cy="584775"/>
          </a:xfrm>
          <a:prstGeom prst="rect">
            <a:avLst/>
          </a:prstGeom>
          <a:noFill/>
        </p:spPr>
        <p:txBody>
          <a:bodyPr wrap="square" rtlCol="0">
            <a:spAutoFit/>
          </a:bodyPr>
          <a:lstStyle/>
          <a:p>
            <a:r>
              <a:rPr lang="ar-EG" sz="3200" dirty="0">
                <a:latin typeface="Times New Roman" panose="02020603050405020304" pitchFamily="18" charset="0"/>
                <a:cs typeface="Times New Roman" panose="02020603050405020304" pitchFamily="18" charset="0"/>
              </a:rPr>
              <a:t>خ</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80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28299" y="1596468"/>
            <a:ext cx="9485184" cy="2770816"/>
          </a:xfrm>
        </p:spPr>
        <p:txBody>
          <a:bodyPr>
            <a:normAutofit fontScale="90000"/>
          </a:bodyPr>
          <a:lstStyle/>
          <a:p>
            <a:pPr lvl="0" algn="r">
              <a:lnSpc>
                <a:spcPct val="150000"/>
              </a:lnSpc>
            </a:pPr>
            <a:r>
              <a:rPr lang="ar-EG" sz="4000" b="1" dirty="0">
                <a:latin typeface="Times New Roman" panose="02020603050405020304" pitchFamily="18" charset="0"/>
                <a:cs typeface="Times New Roman" panose="02020603050405020304" pitchFamily="18" charset="0"/>
              </a:rPr>
              <a:t>من السنة</a:t>
            </a:r>
            <a:r>
              <a:rPr lang="ar-EG" sz="4000" b="1"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ar-EG" b="1" dirty="0" smtClean="0"/>
              <a:t> </a:t>
            </a:r>
            <a:r>
              <a:rPr lang="ar-EG" sz="4000" dirty="0" smtClean="0">
                <a:latin typeface="Times New Roman" panose="02020603050405020304" pitchFamily="18" charset="0"/>
                <a:cs typeface="Times New Roman" panose="02020603050405020304" pitchFamily="18" charset="0"/>
              </a:rPr>
              <a:t>صلاة </a:t>
            </a:r>
            <a:r>
              <a:rPr lang="ar-EG" sz="4000" dirty="0">
                <a:latin typeface="Times New Roman" panose="02020603050405020304" pitchFamily="18" charset="0"/>
                <a:cs typeface="Times New Roman" panose="02020603050405020304" pitchFamily="18" charset="0"/>
              </a:rPr>
              <a:t>خبيب رضى الله تعالى عنه ركعتين قبل قتله</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dirty="0">
                <a:latin typeface="Times New Roman" panose="02020603050405020304" pitchFamily="18" charset="0"/>
                <a:cs typeface="Times New Roman" panose="02020603050405020304" pitchFamily="18" charset="0"/>
              </a:rPr>
              <a:t>قال </a:t>
            </a:r>
            <a:r>
              <a:rPr lang="ar-EG" sz="4000" u="sng" dirty="0">
                <a:latin typeface="Times New Roman" panose="02020603050405020304" pitchFamily="18" charset="0"/>
                <a:cs typeface="Times New Roman" panose="02020603050405020304" pitchFamily="18" charset="0"/>
              </a:rPr>
              <a:t>البخاري</a:t>
            </a:r>
            <a:r>
              <a:rPr lang="ar-EG" sz="4000" dirty="0">
                <a:latin typeface="Times New Roman" panose="02020603050405020304" pitchFamily="18" charset="0"/>
                <a:cs typeface="Times New Roman" panose="02020603050405020304" pitchFamily="18" charset="0"/>
              </a:rPr>
              <a:t>: " وهو </a:t>
            </a:r>
            <a:r>
              <a:rPr lang="ar-EG" sz="4000" u="sng" dirty="0">
                <a:latin typeface="Times New Roman" panose="02020603050405020304" pitchFamily="18" charset="0"/>
                <a:cs typeface="Times New Roman" panose="02020603050405020304" pitchFamily="18" charset="0"/>
              </a:rPr>
              <a:t>أول من </a:t>
            </a:r>
            <a:r>
              <a:rPr lang="ar-EG" sz="4000" b="1" u="sng" dirty="0">
                <a:latin typeface="Times New Roman" panose="02020603050405020304" pitchFamily="18" charset="0"/>
                <a:cs typeface="Times New Roman" panose="02020603050405020304" pitchFamily="18" charset="0"/>
              </a:rPr>
              <a:t>سنّ صلاة</a:t>
            </a:r>
            <a:r>
              <a:rPr lang="ar-EG" sz="4000" b="1" dirty="0">
                <a:latin typeface="Times New Roman" panose="02020603050405020304" pitchFamily="18" charset="0"/>
                <a:cs typeface="Times New Roman" panose="02020603050405020304" pitchFamily="18" charset="0"/>
              </a:rPr>
              <a:t> </a:t>
            </a:r>
            <a:r>
              <a:rPr lang="ar-EG" sz="4000" dirty="0">
                <a:latin typeface="Times New Roman" panose="02020603050405020304" pitchFamily="18" charset="0"/>
                <a:cs typeface="Times New Roman" panose="02020603050405020304" pitchFamily="18" charset="0"/>
              </a:rPr>
              <a:t>ركعتين عند القتل</a:t>
            </a:r>
            <a:r>
              <a:rPr lang="ar-EG" sz="4000" dirty="0" smtClean="0">
                <a:latin typeface="Times New Roman" panose="02020603050405020304" pitchFamily="18" charset="0"/>
                <a:cs typeface="Times New Roman" panose="02020603050405020304" pitchFamily="18" charset="0"/>
              </a:rPr>
              <a:t>"</a:t>
            </a:r>
            <a:endParaRPr lang="en-US" dirty="0"/>
          </a:p>
        </p:txBody>
      </p:sp>
      <p:sp>
        <p:nvSpPr>
          <p:cNvPr id="3" name="TextBox 2"/>
          <p:cNvSpPr txBox="1"/>
          <p:nvPr/>
        </p:nvSpPr>
        <p:spPr>
          <a:xfrm>
            <a:off x="10858058" y="2483898"/>
            <a:ext cx="996779"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(9</a:t>
            </a:r>
            <a:endParaRPr lang="en-US" sz="5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680519" y="4190408"/>
            <a:ext cx="4143632" cy="584775"/>
          </a:xfrm>
          <a:prstGeom prst="rect">
            <a:avLst/>
          </a:prstGeom>
          <a:noFill/>
        </p:spPr>
        <p:txBody>
          <a:bodyPr wrap="square" rtlCol="0">
            <a:spAutoFit/>
          </a:bodyPr>
          <a:lstStyle/>
          <a:p>
            <a:r>
              <a:rPr lang="ar-EG" sz="3200" dirty="0">
                <a:latin typeface="Times New Roman" panose="02020603050405020304" pitchFamily="18" charset="0"/>
                <a:cs typeface="Times New Roman" panose="02020603050405020304" pitchFamily="18" charset="0"/>
              </a:rPr>
              <a:t>خ</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67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3613" y="405965"/>
            <a:ext cx="9509759" cy="4858761"/>
          </a:xfrm>
        </p:spPr>
        <p:txBody>
          <a:bodyPr>
            <a:noAutofit/>
          </a:bodyPr>
          <a:lstStyle/>
          <a:p>
            <a:pPr lvl="0" algn="r">
              <a:lnSpc>
                <a:spcPct val="150000"/>
              </a:lnSpc>
            </a:pPr>
            <a:r>
              <a:rPr lang="ar-EG" b="1" dirty="0">
                <a:latin typeface="Times New Roman" panose="02020603050405020304" pitchFamily="18" charset="0"/>
                <a:cs typeface="Times New Roman" panose="02020603050405020304" pitchFamily="18" charset="0"/>
              </a:rPr>
              <a:t>من السنة</a:t>
            </a:r>
            <a:r>
              <a:rPr lang="ar-EG" b="1"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ar-EG" b="1" dirty="0" smtClean="0">
                <a:latin typeface="Times New Roman" panose="02020603050405020304" pitchFamily="18" charset="0"/>
                <a:cs typeface="Times New Roman" panose="02020603050405020304" pitchFamily="18" charset="0"/>
              </a:rPr>
              <a:t> </a:t>
            </a:r>
            <a:r>
              <a:rPr lang="ar-EG" u="sng" dirty="0">
                <a:latin typeface="Times New Roman" panose="02020603050405020304" pitchFamily="18" charset="0"/>
                <a:cs typeface="Times New Roman" panose="02020603050405020304" pitchFamily="18" charset="0"/>
              </a:rPr>
              <a:t>زيد بن ثابت</a:t>
            </a:r>
            <a:r>
              <a:rPr lang="ar-EG" dirty="0">
                <a:latin typeface="Times New Roman" panose="02020603050405020304" pitchFamily="18" charset="0"/>
                <a:cs typeface="Times New Roman" panose="02020603050405020304" pitchFamily="18" charset="0"/>
              </a:rPr>
              <a:t>: " قبض النبي صلى الله عليه وسلم ولم يكن القرآن جمع في شئ"</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u="sng" dirty="0">
                <a:latin typeface="Times New Roman" panose="02020603050405020304" pitchFamily="18" charset="0"/>
                <a:cs typeface="Times New Roman" panose="02020603050405020304" pitchFamily="18" charset="0"/>
              </a:rPr>
              <a:t>أشار عمر</a:t>
            </a:r>
            <a:r>
              <a:rPr lang="ar-EG" dirty="0">
                <a:latin typeface="Times New Roman" panose="02020603050405020304" pitchFamily="18" charset="0"/>
                <a:cs typeface="Times New Roman" panose="02020603050405020304" pitchFamily="18" charset="0"/>
              </a:rPr>
              <a:t> على أبي بكر بجمع القرآن في صحف</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u="sng" dirty="0">
                <a:latin typeface="Times New Roman" panose="02020603050405020304" pitchFamily="18" charset="0"/>
                <a:cs typeface="Times New Roman" panose="02020603050405020304" pitchFamily="18" charset="0"/>
              </a:rPr>
              <a:t>أبو بكر</a:t>
            </a:r>
            <a:r>
              <a:rPr lang="ar-EG" dirty="0">
                <a:latin typeface="Times New Roman" panose="02020603050405020304" pitchFamily="18" charset="0"/>
                <a:cs typeface="Times New Roman" panose="02020603050405020304" pitchFamily="18" charset="0"/>
              </a:rPr>
              <a:t>: "كيف نفعل شيئا لم يفعله رسول الله صلى الله عليه وسلم"</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u="sng" dirty="0">
                <a:latin typeface="Times New Roman" panose="02020603050405020304" pitchFamily="18" charset="0"/>
                <a:cs typeface="Times New Roman" panose="02020603050405020304" pitchFamily="18" charset="0"/>
              </a:rPr>
              <a:t>عمر</a:t>
            </a:r>
            <a:r>
              <a:rPr lang="ar-EG" dirty="0">
                <a:latin typeface="Times New Roman" panose="02020603050405020304" pitchFamily="18" charset="0"/>
                <a:cs typeface="Times New Roman" panose="02020603050405020304" pitchFamily="18" charset="0"/>
              </a:rPr>
              <a:t>: "</a:t>
            </a:r>
            <a:r>
              <a:rPr lang="ar-EG" u="sng" dirty="0">
                <a:latin typeface="Times New Roman" panose="02020603050405020304" pitchFamily="18" charset="0"/>
                <a:cs typeface="Times New Roman" panose="02020603050405020304" pitchFamily="18" charset="0"/>
              </a:rPr>
              <a:t>هو والله خير</a:t>
            </a:r>
            <a:r>
              <a:rPr lang="ar-EG"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ar-EG" u="sng" dirty="0">
                <a:latin typeface="Times New Roman" panose="02020603050405020304" pitchFamily="18" charset="0"/>
                <a:cs typeface="Times New Roman" panose="02020603050405020304" pitchFamily="18" charset="0"/>
              </a:rPr>
              <a:t>فلم يزل عمر</a:t>
            </a:r>
            <a:r>
              <a:rPr lang="ar-EG" dirty="0">
                <a:latin typeface="Times New Roman" panose="02020603050405020304" pitchFamily="18" charset="0"/>
                <a:cs typeface="Times New Roman" panose="02020603050405020304" pitchFamily="18" charset="0"/>
              </a:rPr>
              <a:t> يراجعه حتي </a:t>
            </a:r>
            <a:r>
              <a:rPr lang="ar-EG" u="sng" dirty="0">
                <a:latin typeface="Times New Roman" panose="02020603050405020304" pitchFamily="18" charset="0"/>
                <a:cs typeface="Times New Roman" panose="02020603050405020304" pitchFamily="18" charset="0"/>
              </a:rPr>
              <a:t>شرح الله صدره</a:t>
            </a:r>
            <a:r>
              <a:rPr lang="ar-EG" dirty="0">
                <a:latin typeface="Times New Roman" panose="02020603050405020304" pitchFamily="18" charset="0"/>
                <a:cs typeface="Times New Roman" panose="02020603050405020304" pitchFamily="18" charset="0"/>
              </a:rPr>
              <a:t> </a:t>
            </a:r>
            <a:r>
              <a:rPr lang="ar-EG" dirty="0" smtClean="0">
                <a:latin typeface="Times New Roman" panose="02020603050405020304" pitchFamily="18" charset="0"/>
                <a:cs typeface="Times New Roman" panose="02020603050405020304" pitchFamily="18" charset="0"/>
              </a:rPr>
              <a:t>له</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ar-EG" sz="2400" dirty="0"/>
              <a:t>	</a:t>
            </a:r>
            <a:endParaRPr lang="en-US" sz="2400" dirty="0"/>
          </a:p>
        </p:txBody>
      </p:sp>
      <p:sp>
        <p:nvSpPr>
          <p:cNvPr id="3" name="TextBox 2"/>
          <p:cNvSpPr txBox="1"/>
          <p:nvPr/>
        </p:nvSpPr>
        <p:spPr>
          <a:xfrm>
            <a:off x="10849231" y="1298921"/>
            <a:ext cx="1342769"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(10</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584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3839" y="1010206"/>
            <a:ext cx="9509759" cy="1810760"/>
          </a:xfrm>
        </p:spPr>
        <p:txBody>
          <a:bodyPr>
            <a:normAutofit fontScale="90000"/>
          </a:bodyPr>
          <a:lstStyle/>
          <a:p>
            <a:pPr lvl="0" algn="r" rtl="1">
              <a:lnSpc>
                <a:spcPct val="150000"/>
              </a:lnSpc>
            </a:pPr>
            <a:r>
              <a:rPr lang="ar-EG" sz="4000" b="1" dirty="0" smtClean="0">
                <a:latin typeface="Times New Roman" panose="02020603050405020304" pitchFamily="18" charset="0"/>
                <a:cs typeface="Times New Roman" panose="02020603050405020304" pitchFamily="18" charset="0"/>
              </a:rPr>
              <a:t>من السنة:</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ar-EG" sz="4000" u="sng" dirty="0" smtClean="0">
                <a:latin typeface="Times New Roman" panose="02020603050405020304" pitchFamily="18" charset="0"/>
                <a:cs typeface="Times New Roman" panose="02020603050405020304" pitchFamily="18" charset="0"/>
              </a:rPr>
              <a:t>زيد </a:t>
            </a:r>
            <a:r>
              <a:rPr lang="ar-EG" sz="4000" u="sng" dirty="0">
                <a:latin typeface="Times New Roman" panose="02020603050405020304" pitchFamily="18" charset="0"/>
                <a:cs typeface="Times New Roman" panose="02020603050405020304" pitchFamily="18" charset="0"/>
              </a:rPr>
              <a:t>بن ثابت</a:t>
            </a:r>
            <a:r>
              <a:rPr lang="ar-EG" sz="4000" dirty="0">
                <a:latin typeface="Times New Roman" panose="02020603050405020304" pitchFamily="18" charset="0"/>
                <a:cs typeface="Times New Roman" panose="02020603050405020304" pitchFamily="18" charset="0"/>
              </a:rPr>
              <a:t>: "كيف تفعلون شيئا لم يفعله رسول الله صلى الله عليه وسلم؟"</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dirty="0">
                <a:latin typeface="Times New Roman" panose="02020603050405020304" pitchFamily="18" charset="0"/>
                <a:cs typeface="Times New Roman" panose="02020603050405020304" pitchFamily="18" charset="0"/>
              </a:rPr>
              <a:t>أبو بكر: "</a:t>
            </a:r>
            <a:r>
              <a:rPr lang="ar-EG" sz="4000" u="sng" dirty="0">
                <a:latin typeface="Times New Roman" panose="02020603050405020304" pitchFamily="18" charset="0"/>
                <a:cs typeface="Times New Roman" panose="02020603050405020304" pitchFamily="18" charset="0"/>
              </a:rPr>
              <a:t>هو والله خير</a:t>
            </a:r>
            <a:r>
              <a:rPr lang="ar-EG" sz="4000"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ar-EG" sz="4000" dirty="0">
                <a:latin typeface="Times New Roman" panose="02020603050405020304" pitchFamily="18" charset="0"/>
                <a:cs typeface="Times New Roman" panose="02020603050405020304" pitchFamily="18" charset="0"/>
              </a:rPr>
              <a:t>"</a:t>
            </a:r>
            <a:r>
              <a:rPr lang="ar-EG" sz="4000" u="sng" dirty="0">
                <a:latin typeface="Times New Roman" panose="02020603050405020304" pitchFamily="18" charset="0"/>
                <a:cs typeface="Times New Roman" panose="02020603050405020304" pitchFamily="18" charset="0"/>
              </a:rPr>
              <a:t>فلم يزل أبو بكر يراجعني</a:t>
            </a:r>
            <a:r>
              <a:rPr lang="ar-EG" sz="4000" dirty="0">
                <a:latin typeface="Times New Roman" panose="02020603050405020304" pitchFamily="18" charset="0"/>
                <a:cs typeface="Times New Roman" panose="02020603050405020304" pitchFamily="18" charset="0"/>
              </a:rPr>
              <a:t> حتي شرح الله صدري للذي شرح له صدر أبي بكر و عمر رضي الله </a:t>
            </a:r>
            <a:r>
              <a:rPr lang="ar-EG" sz="4000" dirty="0" smtClean="0">
                <a:latin typeface="Times New Roman" panose="02020603050405020304" pitchFamily="18" charset="0"/>
                <a:cs typeface="Times New Roman" panose="02020603050405020304" pitchFamily="18" charset="0"/>
              </a:rPr>
              <a:t>عنهما"</a:t>
            </a:r>
            <a:r>
              <a:rPr lang="ar-SA" sz="4000" dirty="0" smtClean="0">
                <a:latin typeface="Times New Roman" panose="02020603050405020304" pitchFamily="18" charset="0"/>
                <a:cs typeface="Times New Roman" panose="02020603050405020304" pitchFamily="18" charset="0"/>
              </a:rPr>
              <a:t> خ</a:t>
            </a:r>
            <a:br>
              <a:rPr lang="ar-SA" sz="4000" dirty="0" smtClean="0">
                <a:latin typeface="Times New Roman" panose="02020603050405020304" pitchFamily="18" charset="0"/>
                <a:cs typeface="Times New Roman" panose="02020603050405020304" pitchFamily="18" charset="0"/>
              </a:rPr>
            </a:br>
            <a:r>
              <a:rPr lang="ar-EG" sz="4000" b="1" dirty="0" smtClean="0">
                <a:latin typeface="Times New Roman" panose="02020603050405020304" pitchFamily="18" charset="0"/>
                <a:cs typeface="Times New Roman" panose="02020603050405020304" pitchFamily="18" charset="0"/>
              </a:rPr>
              <a:t> </a:t>
            </a:r>
            <a:r>
              <a:rPr lang="ar-EG" sz="4000" dirty="0" smtClean="0">
                <a:latin typeface="Times New Roman" panose="02020603050405020304" pitchFamily="18" charset="0"/>
                <a:cs typeface="Times New Roman" panose="02020603050405020304" pitchFamily="18" charset="0"/>
              </a:rPr>
              <a:t>" عليكم</a:t>
            </a:r>
            <a:r>
              <a:rPr lang="ar-EG" sz="4000" u="sng" dirty="0" smtClean="0">
                <a:latin typeface="Times New Roman" panose="02020603050405020304" pitchFamily="18" charset="0"/>
                <a:cs typeface="Times New Roman" panose="02020603050405020304" pitchFamily="18" charset="0"/>
              </a:rPr>
              <a:t> بسنتي وسنة الخلفاء</a:t>
            </a:r>
            <a:r>
              <a:rPr lang="ar-EG" sz="4000" dirty="0" smtClean="0">
                <a:latin typeface="Times New Roman" panose="02020603050405020304" pitchFamily="18" charset="0"/>
                <a:cs typeface="Times New Roman" panose="02020603050405020304" pitchFamily="18" charset="0"/>
              </a:rPr>
              <a:t> الراشدين من بعدي...."</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ar-EG"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1083598" y="1897636"/>
            <a:ext cx="1268628" cy="923330"/>
          </a:xfrm>
          <a:prstGeom prst="rect">
            <a:avLst/>
          </a:prstGeom>
          <a:noFill/>
        </p:spPr>
        <p:txBody>
          <a:bodyPr wrap="square" rtlCol="0">
            <a:spAutoFit/>
          </a:bodyPr>
          <a:lstStyle/>
          <a:p>
            <a:r>
              <a:rPr lang="en-US" sz="5400" b="1" dirty="0" smtClean="0">
                <a:latin typeface="Times New Roman" panose="02020603050405020304" pitchFamily="18" charset="0"/>
                <a:cs typeface="Times New Roman" panose="02020603050405020304" pitchFamily="18" charset="0"/>
              </a:rPr>
              <a:t>(11</a:t>
            </a:r>
            <a:endParaRPr lang="en-US" sz="5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056603" y="6273225"/>
            <a:ext cx="2366790" cy="584775"/>
          </a:xfrm>
          <a:prstGeom prst="rect">
            <a:avLst/>
          </a:prstGeom>
          <a:noFill/>
        </p:spPr>
        <p:txBody>
          <a:bodyPr wrap="square" rtlCol="0">
            <a:spAutoFit/>
          </a:bodyPr>
          <a:lstStyle/>
          <a:p>
            <a:r>
              <a:rPr lang="ar-EG" sz="3200" dirty="0">
                <a:latin typeface="Times New Roman" panose="02020603050405020304" pitchFamily="18" charset="0"/>
                <a:cs typeface="Times New Roman" panose="02020603050405020304" pitchFamily="18" charset="0"/>
              </a:rPr>
              <a:t>د، ت، مه، حم</a:t>
            </a:r>
            <a:endParaRPr lang="en-US" sz="3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1127141" y="5775381"/>
            <a:ext cx="1181542" cy="1200329"/>
          </a:xfrm>
          <a:prstGeom prst="rect">
            <a:avLst/>
          </a:prstGeom>
          <a:noFill/>
        </p:spPr>
        <p:txBody>
          <a:bodyPr wrap="square" rtlCol="0">
            <a:spAutoFit/>
          </a:bodyPr>
          <a:lstStyle/>
          <a:p>
            <a:r>
              <a:rPr lang="en-US" sz="5400" b="1" dirty="0">
                <a:latin typeface="Times New Roman" panose="02020603050405020304" pitchFamily="18" charset="0"/>
                <a:cs typeface="Times New Roman" panose="02020603050405020304" pitchFamily="18" charset="0"/>
              </a:rPr>
              <a:t>(</a:t>
            </a:r>
            <a:r>
              <a:rPr lang="en-US" sz="5400" b="1" dirty="0" smtClean="0">
                <a:latin typeface="Times New Roman" panose="02020603050405020304" pitchFamily="18" charset="0"/>
                <a:cs typeface="Times New Roman" panose="02020603050405020304" pitchFamily="18" charset="0"/>
              </a:rPr>
              <a:t>12</a:t>
            </a:r>
            <a:endParaRPr lang="en-US" sz="5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4175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4651" y="659043"/>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	</a:t>
            </a:r>
            <a:r>
              <a:rPr lang="ar-EG" b="1" dirty="0"/>
              <a:t>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030851" y="1424013"/>
            <a:ext cx="2133600" cy="646331"/>
          </a:xfrm>
          <a:prstGeom prst="rect">
            <a:avLst/>
          </a:prstGeom>
          <a:noFill/>
        </p:spPr>
        <p:txBody>
          <a:bodyPr wrap="square" rtlCol="0">
            <a:spAutoFit/>
          </a:bodyPr>
          <a:lstStyle/>
          <a:p>
            <a:pPr lvl="0"/>
            <a:r>
              <a:rPr lang="en-US" sz="3600" b="1" dirty="0" smtClean="0">
                <a:latin typeface="Times New Roman" panose="02020603050405020304" pitchFamily="18" charset="0"/>
                <a:cs typeface="Times New Roman" panose="02020603050405020304" pitchFamily="18" charset="0"/>
              </a:rPr>
              <a:t>Qur’ān</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24295" y="2378488"/>
            <a:ext cx="9720648" cy="2585323"/>
          </a:xfrm>
          <a:prstGeom prst="rect">
            <a:avLst/>
          </a:prstGeom>
          <a:noFill/>
        </p:spPr>
        <p:txBody>
          <a:bodyPr wrap="square" rtlCol="0">
            <a:spAutoFit/>
          </a:bodyPr>
          <a:lstStyle/>
          <a:p>
            <a:pPr lvl="0" algn="r">
              <a:lnSpc>
                <a:spcPct val="150000"/>
              </a:lnSpc>
            </a:pPr>
            <a:r>
              <a:rPr lang="en-US" sz="3600" dirty="0" smtClean="0">
                <a:latin typeface="Times New Roman" panose="02020603050405020304" pitchFamily="18" charset="0"/>
                <a:cs typeface="Times New Roman" panose="02020603050405020304" pitchFamily="18" charset="0"/>
              </a:rPr>
              <a:t>  	</a:t>
            </a:r>
            <a:r>
              <a:rPr lang="ar-SA" sz="3600" dirty="0" smtClean="0">
                <a:latin typeface="Times New Roman" panose="02020603050405020304" pitchFamily="18" charset="0"/>
                <a:cs typeface="Times New Roman" panose="02020603050405020304" pitchFamily="18" charset="0"/>
              </a:rPr>
              <a:t>1</a:t>
            </a:r>
            <a:r>
              <a:rPr lang="ar-EG" sz="3600" dirty="0" smtClean="0">
                <a:latin typeface="Times New Roman" panose="02020603050405020304" pitchFamily="18" charset="0"/>
                <a:cs typeface="Times New Roman" panose="02020603050405020304" pitchFamily="18" charset="0"/>
              </a:rPr>
              <a:t>" </a:t>
            </a:r>
            <a:r>
              <a:rPr lang="ar-EG" sz="3600" dirty="0">
                <a:latin typeface="Times New Roman" panose="02020603050405020304" pitchFamily="18" charset="0"/>
                <a:cs typeface="Times New Roman" panose="02020603050405020304" pitchFamily="18" charset="0"/>
              </a:rPr>
              <a:t>ورهبانية </a:t>
            </a:r>
            <a:r>
              <a:rPr lang="ar-EG" sz="3600" u="sng" dirty="0">
                <a:latin typeface="Times New Roman" panose="02020603050405020304" pitchFamily="18" charset="0"/>
                <a:cs typeface="Times New Roman" panose="02020603050405020304" pitchFamily="18" charset="0"/>
              </a:rPr>
              <a:t>ابتدعوه</a:t>
            </a:r>
            <a:r>
              <a:rPr lang="ar-EG" sz="3600" dirty="0">
                <a:latin typeface="Times New Roman" panose="02020603050405020304" pitchFamily="18" charset="0"/>
                <a:cs typeface="Times New Roman" panose="02020603050405020304" pitchFamily="18" charset="0"/>
              </a:rPr>
              <a:t>ا...."</a:t>
            </a:r>
            <a:endParaRPr lang="en-US" sz="3600" dirty="0">
              <a:latin typeface="Times New Roman" panose="02020603050405020304" pitchFamily="18" charset="0"/>
              <a:cs typeface="Times New Roman" panose="02020603050405020304" pitchFamily="18" charset="0"/>
            </a:endParaRPr>
          </a:p>
          <a:p>
            <a:pPr lvl="0" algn="r">
              <a:lnSpc>
                <a:spcPct val="150000"/>
              </a:lnSpc>
            </a:pPr>
            <a:r>
              <a:rPr lang="en-US" sz="3600" dirty="0" smtClean="0">
                <a:latin typeface="Times New Roman" panose="02020603050405020304" pitchFamily="18" charset="0"/>
                <a:cs typeface="Times New Roman" panose="02020603050405020304" pitchFamily="18" charset="0"/>
              </a:rPr>
              <a:t> </a:t>
            </a:r>
            <a:r>
              <a:rPr lang="ar-SA" sz="3600" dirty="0" smtClean="0">
                <a:latin typeface="Times New Roman" panose="02020603050405020304" pitchFamily="18" charset="0"/>
                <a:cs typeface="Times New Roman" panose="02020603050405020304" pitchFamily="18" charset="0"/>
              </a:rPr>
              <a:t>2</a:t>
            </a:r>
            <a:r>
              <a:rPr lang="ar-EG" sz="3600" dirty="0" smtClean="0">
                <a:latin typeface="Times New Roman" panose="02020603050405020304" pitchFamily="18" charset="0"/>
                <a:cs typeface="Times New Roman" panose="02020603050405020304" pitchFamily="18" charset="0"/>
              </a:rPr>
              <a:t>" </a:t>
            </a:r>
            <a:r>
              <a:rPr lang="ar-EG" sz="3600" dirty="0">
                <a:latin typeface="Times New Roman" panose="02020603050405020304" pitchFamily="18" charset="0"/>
                <a:cs typeface="Times New Roman" panose="02020603050405020304" pitchFamily="18" charset="0"/>
              </a:rPr>
              <a:t>إلا</a:t>
            </a:r>
            <a:r>
              <a:rPr lang="ar-SA" sz="3600" dirty="0">
                <a:latin typeface="Times New Roman" panose="02020603050405020304" pitchFamily="18" charset="0"/>
                <a:cs typeface="Times New Roman" panose="02020603050405020304" pitchFamily="18" charset="0"/>
              </a:rPr>
              <a:t>ّ </a:t>
            </a:r>
            <a:r>
              <a:rPr lang="ar-EG" sz="3600" u="sng" dirty="0">
                <a:latin typeface="Times New Roman" panose="02020603050405020304" pitchFamily="18" charset="0"/>
                <a:cs typeface="Times New Roman" panose="02020603050405020304" pitchFamily="18" charset="0"/>
              </a:rPr>
              <a:t>ابتغاء رضوان</a:t>
            </a:r>
            <a:r>
              <a:rPr lang="ar-EG" sz="3600" dirty="0">
                <a:latin typeface="Times New Roman" panose="02020603050405020304" pitchFamily="18" charset="0"/>
                <a:cs typeface="Times New Roman" panose="02020603050405020304" pitchFamily="18" charset="0"/>
              </a:rPr>
              <a:t> الله"</a:t>
            </a:r>
            <a:endParaRPr lang="en-US" sz="3600" dirty="0">
              <a:latin typeface="Times New Roman" panose="02020603050405020304" pitchFamily="18" charset="0"/>
              <a:cs typeface="Times New Roman" panose="02020603050405020304" pitchFamily="18" charset="0"/>
            </a:endParaRPr>
          </a:p>
          <a:p>
            <a:pPr algn="r" rtl="1">
              <a:lnSpc>
                <a:spcPct val="150000"/>
              </a:lnSpc>
            </a:pPr>
            <a:r>
              <a:rPr lang="ar-SA" sz="3600" dirty="0" smtClean="0">
                <a:latin typeface="Times New Roman" panose="02020603050405020304" pitchFamily="18" charset="0"/>
                <a:cs typeface="Times New Roman" panose="02020603050405020304" pitchFamily="18" charset="0"/>
              </a:rPr>
              <a:t>3</a:t>
            </a:r>
            <a:r>
              <a:rPr lang="ar-EG" sz="3600" dirty="0" smtClean="0">
                <a:latin typeface="Times New Roman" panose="02020603050405020304" pitchFamily="18" charset="0"/>
                <a:cs typeface="Times New Roman" panose="02020603050405020304" pitchFamily="18" charset="0"/>
              </a:rPr>
              <a:t>" </a:t>
            </a:r>
            <a:r>
              <a:rPr lang="ar-EG" sz="3600" u="sng" dirty="0">
                <a:latin typeface="Times New Roman" panose="02020603050405020304" pitchFamily="18" charset="0"/>
                <a:cs typeface="Times New Roman" panose="02020603050405020304" pitchFamily="18" charset="0"/>
              </a:rPr>
              <a:t>فما رعو</a:t>
            </a:r>
            <a:r>
              <a:rPr lang="ar-EG" sz="3600" dirty="0">
                <a:latin typeface="Times New Roman" panose="02020603050405020304" pitchFamily="18" charset="0"/>
                <a:cs typeface="Times New Roman" panose="02020603050405020304" pitchFamily="18" charset="0"/>
              </a:rPr>
              <a:t>ها </a:t>
            </a:r>
            <a:r>
              <a:rPr lang="ar-EG" sz="3600" u="sng" dirty="0">
                <a:latin typeface="Times New Roman" panose="02020603050405020304" pitchFamily="18" charset="0"/>
                <a:cs typeface="Times New Roman" panose="02020603050405020304" pitchFamily="18" charset="0"/>
              </a:rPr>
              <a:t>حق رعايتها</a:t>
            </a:r>
            <a:r>
              <a:rPr lang="ar-EG"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935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22384" y="654733"/>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	</a:t>
            </a:r>
            <a:r>
              <a:rPr lang="ar-EG" b="1" dirty="0"/>
              <a:t>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394024" y="1273841"/>
            <a:ext cx="1651840" cy="646331"/>
          </a:xfrm>
          <a:prstGeom prst="rect">
            <a:avLst/>
          </a:prstGeom>
          <a:noFill/>
        </p:spPr>
        <p:txBody>
          <a:bodyPr wrap="square" rtlCol="0">
            <a:spAutoFit/>
          </a:bodyPr>
          <a:lstStyle/>
          <a:p>
            <a:pPr lvl="0"/>
            <a:r>
              <a:rPr lang="en-US" sz="3600" b="1" dirty="0">
                <a:latin typeface="Times New Roman" panose="02020603050405020304" pitchFamily="18" charset="0"/>
                <a:cs typeface="Times New Roman" panose="02020603050405020304" pitchFamily="18" charset="0"/>
              </a:rPr>
              <a:t>Hadith</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904708" y="1754909"/>
            <a:ext cx="9720648" cy="4893647"/>
          </a:xfrm>
          <a:prstGeom prst="rect">
            <a:avLst/>
          </a:prstGeom>
          <a:noFill/>
        </p:spPr>
        <p:txBody>
          <a:bodyPr wrap="square" rtlCol="0">
            <a:spAutoFit/>
          </a:bodyPr>
          <a:lstStyle/>
          <a:p>
            <a:pPr algn="r"/>
            <a:r>
              <a:rPr lang="en-US" sz="3600" i="1" dirty="0">
                <a:latin typeface="Times New Roman" panose="02020603050405020304" pitchFamily="18" charset="0"/>
                <a:cs typeface="Times New Roman" panose="02020603050405020304" pitchFamily="18" charset="0"/>
              </a:rPr>
              <a:t>From: 1 &amp; 2 &amp; </a:t>
            </a:r>
            <a:r>
              <a:rPr lang="en-US" sz="3600" i="1" dirty="0" smtClean="0">
                <a:latin typeface="Times New Roman" panose="02020603050405020304" pitchFamily="18" charset="0"/>
                <a:cs typeface="Times New Roman" panose="02020603050405020304" pitchFamily="18" charset="0"/>
              </a:rPr>
              <a:t>3</a:t>
            </a:r>
          </a:p>
          <a:p>
            <a:pPr algn="r"/>
            <a:endParaRPr lang="en-US" sz="1600" dirty="0" smtClean="0">
              <a:latin typeface="Times New Roman" panose="02020603050405020304" pitchFamily="18" charset="0"/>
              <a:cs typeface="Times New Roman" panose="02020603050405020304" pitchFamily="18" charset="0"/>
            </a:endParaRPr>
          </a:p>
          <a:p>
            <a:pPr algn="r"/>
            <a:r>
              <a:rPr lang="ar-EG" sz="3200" b="1" u="sng" dirty="0">
                <a:latin typeface="Times New Roman" panose="02020603050405020304" pitchFamily="18" charset="0"/>
                <a:cs typeface="Times New Roman" panose="02020603050405020304" pitchFamily="18" charset="0"/>
              </a:rPr>
              <a:t>المنطوق:</a:t>
            </a:r>
            <a:r>
              <a:rPr lang="ar-EG" sz="3200" dirty="0">
                <a:latin typeface="Times New Roman" panose="02020603050405020304" pitchFamily="18" charset="0"/>
                <a:cs typeface="Times New Roman" panose="02020603050405020304" pitchFamily="18" charset="0"/>
              </a:rPr>
              <a:t> كل عمل </a:t>
            </a:r>
            <a:r>
              <a:rPr lang="ar-EG" sz="3200" u="sng" dirty="0">
                <a:latin typeface="Times New Roman" panose="02020603050405020304" pitchFamily="18" charset="0"/>
                <a:cs typeface="Times New Roman" panose="02020603050405020304" pitchFamily="18" charset="0"/>
              </a:rPr>
              <a:t>ليس عليه امر</a:t>
            </a:r>
            <a:r>
              <a:rPr lang="ar-EG" sz="3200" dirty="0">
                <a:latin typeface="Times New Roman" panose="02020603050405020304" pitchFamily="18" charset="0"/>
                <a:cs typeface="Times New Roman" panose="02020603050405020304" pitchFamily="18" charset="0"/>
              </a:rPr>
              <a:t> الشارع فهو </a:t>
            </a:r>
            <a:r>
              <a:rPr lang="ar-EG" sz="3200" u="sng" dirty="0" smtClean="0">
                <a:latin typeface="Times New Roman" panose="02020603050405020304" pitchFamily="18" charset="0"/>
                <a:cs typeface="Times New Roman" panose="02020603050405020304" pitchFamily="18" charset="0"/>
              </a:rPr>
              <a:t>مردود</a:t>
            </a:r>
            <a:endParaRPr lang="en-US" sz="3200" u="sng" dirty="0" smtClean="0">
              <a:latin typeface="Times New Roman" panose="02020603050405020304" pitchFamily="18" charset="0"/>
              <a:cs typeface="Times New Roman" panose="02020603050405020304" pitchFamily="18" charset="0"/>
            </a:endParaRPr>
          </a:p>
          <a:p>
            <a:pPr algn="r"/>
            <a:endParaRPr lang="en-US" sz="3600" dirty="0" smtClean="0">
              <a:latin typeface="Times New Roman" panose="02020603050405020304" pitchFamily="18" charset="0"/>
              <a:cs typeface="Times New Roman" panose="02020603050405020304" pitchFamily="18" charset="0"/>
            </a:endParaRPr>
          </a:p>
          <a:p>
            <a:pPr lvl="0" algn="r" rtl="1"/>
            <a:r>
              <a:rPr lang="ar-EG" sz="3200" b="1" u="sng" dirty="0" smtClean="0">
                <a:latin typeface="Times New Roman" panose="02020603050405020304" pitchFamily="18" charset="0"/>
                <a:cs typeface="Times New Roman" panose="02020603050405020304" pitchFamily="18" charset="0"/>
              </a:rPr>
              <a:t>المفهوم</a:t>
            </a:r>
            <a:r>
              <a:rPr lang="ar-EG" sz="3200" b="1" u="sng" dirty="0">
                <a:latin typeface="Times New Roman" panose="02020603050405020304" pitchFamily="18" charset="0"/>
                <a:cs typeface="Times New Roman" panose="02020603050405020304" pitchFamily="18" charset="0"/>
              </a:rPr>
              <a:t>:</a:t>
            </a:r>
            <a:r>
              <a:rPr lang="ar-EG" sz="3200" dirty="0">
                <a:latin typeface="Times New Roman" panose="02020603050405020304" pitchFamily="18" charset="0"/>
                <a:cs typeface="Times New Roman" panose="02020603050405020304" pitchFamily="18" charset="0"/>
              </a:rPr>
              <a:t> كل عمل عليه أمر الشارع فهو </a:t>
            </a:r>
            <a:r>
              <a:rPr lang="ar-EG" sz="3200" u="sng" dirty="0">
                <a:latin typeface="Times New Roman" panose="02020603050405020304" pitchFamily="18" charset="0"/>
                <a:cs typeface="Times New Roman" panose="02020603050405020304" pitchFamily="18" charset="0"/>
              </a:rPr>
              <a:t>غير </a:t>
            </a:r>
            <a:r>
              <a:rPr lang="ar-EG" sz="3200" u="sng" dirty="0" smtClean="0">
                <a:latin typeface="Times New Roman" panose="02020603050405020304" pitchFamily="18" charset="0"/>
                <a:cs typeface="Times New Roman" panose="02020603050405020304" pitchFamily="18" charset="0"/>
              </a:rPr>
              <a:t>مردود</a:t>
            </a:r>
            <a:endParaRPr lang="en-US" sz="3200" u="sng" dirty="0" smtClean="0">
              <a:latin typeface="Times New Roman" panose="02020603050405020304" pitchFamily="18" charset="0"/>
              <a:cs typeface="Times New Roman" panose="02020603050405020304" pitchFamily="18" charset="0"/>
            </a:endParaRPr>
          </a:p>
          <a:p>
            <a:pPr algn="r"/>
            <a:endParaRPr lang="en-US" sz="3200" u="sng" dirty="0" smtClean="0">
              <a:latin typeface="Times New Roman" panose="02020603050405020304" pitchFamily="18" charset="0"/>
              <a:cs typeface="Times New Roman" panose="02020603050405020304" pitchFamily="18" charset="0"/>
            </a:endParaRPr>
          </a:p>
          <a:p>
            <a:pPr algn="r" rtl="1"/>
            <a:r>
              <a:rPr lang="ar-EG" sz="3200" dirty="0">
                <a:latin typeface="Times New Roman" panose="02020603050405020304" pitchFamily="18" charset="0"/>
                <a:cs typeface="Times New Roman" panose="02020603050405020304" pitchFamily="18" charset="0"/>
              </a:rPr>
              <a:t>"...من اخترع في الدين ما لا يشهد له أصل من أصوله فلا يلتفت </a:t>
            </a:r>
            <a:r>
              <a:rPr lang="ar-EG" sz="3200" dirty="0" smtClean="0">
                <a:latin typeface="Times New Roman" panose="02020603050405020304" pitchFamily="18" charset="0"/>
                <a:cs typeface="Times New Roman" panose="02020603050405020304" pitchFamily="18" charset="0"/>
              </a:rPr>
              <a:t>إليه“</a:t>
            </a:r>
            <a:endParaRPr lang="en-US" sz="3200" dirty="0" smtClean="0">
              <a:latin typeface="Times New Roman" panose="02020603050405020304" pitchFamily="18" charset="0"/>
              <a:cs typeface="Times New Roman" panose="02020603050405020304" pitchFamily="18" charset="0"/>
            </a:endParaRPr>
          </a:p>
          <a:p>
            <a:pPr algn="r" rtl="1"/>
            <a:r>
              <a:rPr lang="ar-EG"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r" rtl="1"/>
            <a:r>
              <a:rPr lang="ar-EG" sz="3200" dirty="0" smtClean="0">
                <a:latin typeface="Times New Roman" panose="02020603050405020304" pitchFamily="18" charset="0"/>
                <a:cs typeface="Times New Roman" panose="02020603050405020304" pitchFamily="18" charset="0"/>
              </a:rPr>
              <a:t>" </a:t>
            </a:r>
            <a:r>
              <a:rPr lang="ar-EG" sz="3200" dirty="0">
                <a:latin typeface="Times New Roman" panose="02020603050405020304" pitchFamily="18" charset="0"/>
                <a:cs typeface="Times New Roman" panose="02020603050405020304" pitchFamily="18" charset="0"/>
              </a:rPr>
              <a:t>هذا الحديث 3 معدود من أصول </a:t>
            </a:r>
            <a:r>
              <a:rPr lang="ar-EG" sz="3200" dirty="0" smtClean="0">
                <a:latin typeface="Times New Roman" panose="02020603050405020304" pitchFamily="18" charset="0"/>
                <a:cs typeface="Times New Roman" panose="02020603050405020304" pitchFamily="18" charset="0"/>
              </a:rPr>
              <a:t>الإسلام“</a:t>
            </a:r>
            <a:endParaRPr lang="en-US" sz="3200" dirty="0" smtClean="0">
              <a:latin typeface="Times New Roman" panose="02020603050405020304" pitchFamily="18" charset="0"/>
              <a:cs typeface="Times New Roman" panose="02020603050405020304" pitchFamily="18" charset="0"/>
            </a:endParaRPr>
          </a:p>
          <a:p>
            <a:pPr algn="ctr" rtl="1"/>
            <a:endParaRPr lang="en-US"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72688" y="4501112"/>
            <a:ext cx="2442672" cy="584775"/>
          </a:xfrm>
          <a:prstGeom prst="rect">
            <a:avLst/>
          </a:prstGeom>
          <a:noFill/>
        </p:spPr>
        <p:txBody>
          <a:bodyPr wrap="square" rtlCol="0">
            <a:spAutoFit/>
          </a:bodyPr>
          <a:lstStyle/>
          <a:p>
            <a:r>
              <a:rPr lang="ar-EG" sz="3200" dirty="0">
                <a:latin typeface="Times New Roman" panose="02020603050405020304" pitchFamily="18" charset="0"/>
                <a:cs typeface="Times New Roman" panose="02020603050405020304" pitchFamily="18" charset="0"/>
              </a:rPr>
              <a:t>ابن حجر (الفتح)</a:t>
            </a:r>
            <a:endParaRPr lang="en-US" sz="3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904708" y="2562863"/>
            <a:ext cx="1774664" cy="584775"/>
          </a:xfrm>
          <a:prstGeom prst="rect">
            <a:avLst/>
          </a:prstGeom>
          <a:noFill/>
        </p:spPr>
        <p:txBody>
          <a:bodyPr wrap="square" rtlCol="0">
            <a:spAutoFit/>
          </a:bodyPr>
          <a:lstStyle/>
          <a:p>
            <a:r>
              <a:rPr lang="ar-EG" sz="3200" dirty="0">
                <a:latin typeface="Times New Roman" panose="02020603050405020304" pitchFamily="18" charset="0"/>
                <a:cs typeface="Times New Roman" panose="02020603050405020304" pitchFamily="18" charset="0"/>
              </a:rPr>
              <a:t>ابن رجب</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5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36385" y="626811"/>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a:t>
            </a:r>
            <a:r>
              <a:rPr lang="ar-EG" b="1" dirty="0"/>
              <a:t>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38339" y="1725882"/>
            <a:ext cx="1549890" cy="584775"/>
          </a:xfrm>
          <a:prstGeom prst="rect">
            <a:avLst/>
          </a:prstGeom>
          <a:noFill/>
        </p:spPr>
        <p:txBody>
          <a:bodyPr wrap="square" rtlCol="0">
            <a:spAutoFit/>
          </a:bodyPr>
          <a:lstStyle/>
          <a:p>
            <a:pPr lvl="0"/>
            <a:r>
              <a:rPr lang="en-US" sz="3200" b="1" dirty="0" smtClean="0">
                <a:latin typeface="Times New Roman" panose="02020603050405020304" pitchFamily="18" charset="0"/>
                <a:cs typeface="Times New Roman" panose="02020603050405020304" pitchFamily="18" charset="0"/>
              </a:rPr>
              <a:t>Hadith</a:t>
            </a:r>
            <a:endParaRPr lang="en-U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536385" y="2018270"/>
            <a:ext cx="9720648" cy="2862322"/>
          </a:xfrm>
          <a:prstGeom prst="rect">
            <a:avLst/>
          </a:prstGeom>
          <a:noFill/>
        </p:spPr>
        <p:txBody>
          <a:bodyPr wrap="square" rtlCol="0">
            <a:spAutoFit/>
          </a:bodyPr>
          <a:lstStyle/>
          <a:p>
            <a:pPr algn="r"/>
            <a:r>
              <a:rPr lang="en-US" sz="3600" i="1" dirty="0">
                <a:latin typeface="Times New Roman" panose="02020603050405020304" pitchFamily="18" charset="0"/>
                <a:cs typeface="Times New Roman" panose="02020603050405020304" pitchFamily="18" charset="0"/>
              </a:rPr>
              <a:t>From: </a:t>
            </a:r>
            <a:r>
              <a:rPr lang="en-US" sz="3600" i="1" dirty="0" smtClean="0">
                <a:latin typeface="Times New Roman" panose="02020603050405020304" pitchFamily="18" charset="0"/>
                <a:cs typeface="Times New Roman" panose="02020603050405020304" pitchFamily="18" charset="0"/>
              </a:rPr>
              <a:t>4</a:t>
            </a:r>
          </a:p>
          <a:p>
            <a:pPr algn="r"/>
            <a:endParaRPr lang="en-US" sz="3600" dirty="0">
              <a:latin typeface="Times New Roman" panose="02020603050405020304" pitchFamily="18" charset="0"/>
              <a:cs typeface="Times New Roman" panose="02020603050405020304" pitchFamily="18" charset="0"/>
            </a:endParaRPr>
          </a:p>
          <a:p>
            <a:pPr lvl="0" algn="r" rtl="1"/>
            <a:r>
              <a:rPr lang="ar-EG" sz="3600" b="1" u="sng" dirty="0">
                <a:latin typeface="Times New Roman" panose="02020603050405020304" pitchFamily="18" charset="0"/>
                <a:cs typeface="Times New Roman" panose="02020603050405020304" pitchFamily="18" charset="0"/>
              </a:rPr>
              <a:t>المنطوق:</a:t>
            </a:r>
            <a:r>
              <a:rPr lang="ar-EG" sz="3600" dirty="0">
                <a:latin typeface="Times New Roman" panose="02020603050405020304" pitchFamily="18" charset="0"/>
                <a:cs typeface="Times New Roman" panose="02020603050405020304" pitchFamily="18" charset="0"/>
              </a:rPr>
              <a:t> بدعة </a:t>
            </a:r>
            <a:r>
              <a:rPr lang="ar-EG" sz="3600" dirty="0" smtClean="0">
                <a:latin typeface="Times New Roman" panose="02020603050405020304" pitchFamily="18" charset="0"/>
                <a:cs typeface="Times New Roman" panose="02020603050405020304" pitchFamily="18" charset="0"/>
              </a:rPr>
              <a:t>ضلالة</a:t>
            </a:r>
            <a:endParaRPr lang="en-US" sz="3600" dirty="0" smtClean="0">
              <a:latin typeface="Times New Roman" panose="02020603050405020304" pitchFamily="18" charset="0"/>
              <a:cs typeface="Times New Roman" panose="02020603050405020304" pitchFamily="18" charset="0"/>
            </a:endParaRPr>
          </a:p>
          <a:p>
            <a:pPr lvl="0" algn="r" rtl="1"/>
            <a:endParaRPr lang="en-US" sz="3600" dirty="0">
              <a:latin typeface="Times New Roman" panose="02020603050405020304" pitchFamily="18" charset="0"/>
              <a:cs typeface="Times New Roman" panose="02020603050405020304" pitchFamily="18" charset="0"/>
            </a:endParaRPr>
          </a:p>
          <a:p>
            <a:pPr lvl="0" algn="r" rtl="1"/>
            <a:r>
              <a:rPr lang="ar-EG" sz="3600" b="1" u="sng" dirty="0">
                <a:latin typeface="Times New Roman" panose="02020603050405020304" pitchFamily="18" charset="0"/>
                <a:cs typeface="Times New Roman" panose="02020603050405020304" pitchFamily="18" charset="0"/>
              </a:rPr>
              <a:t>المفهوم:</a:t>
            </a:r>
            <a:r>
              <a:rPr lang="ar-EG" sz="3600" dirty="0">
                <a:latin typeface="Times New Roman" panose="02020603050405020304" pitchFamily="18" charset="0"/>
                <a:cs typeface="Times New Roman" panose="02020603050405020304" pitchFamily="18" charset="0"/>
              </a:rPr>
              <a:t> بدعة هدى</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370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5659" y="606968"/>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a:t>
            </a:r>
            <a:r>
              <a:rPr lang="ar-EG" b="1" dirty="0"/>
              <a:t>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755659" y="1695104"/>
            <a:ext cx="3324261" cy="646331"/>
          </a:xfrm>
          <a:prstGeom prst="rect">
            <a:avLst/>
          </a:prstGeom>
          <a:noFill/>
        </p:spPr>
        <p:txBody>
          <a:bodyPr wrap="square" rtlCol="0">
            <a:spAutoFit/>
          </a:bodyPr>
          <a:lstStyle/>
          <a:p>
            <a:pPr lvl="0"/>
            <a:r>
              <a:rPr lang="en-US" sz="3600" b="1" dirty="0" smtClean="0">
                <a:latin typeface="Times New Roman" panose="02020603050405020304" pitchFamily="18" charset="0"/>
                <a:cs typeface="Times New Roman" panose="02020603050405020304" pitchFamily="18" charset="0"/>
              </a:rPr>
              <a:t>Hadith  </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20996" y="2105355"/>
            <a:ext cx="9720648" cy="4062651"/>
          </a:xfrm>
          <a:prstGeom prst="rect">
            <a:avLst/>
          </a:prstGeom>
          <a:noFill/>
        </p:spPr>
        <p:txBody>
          <a:bodyPr wrap="square" rtlCol="0">
            <a:spAutoFit/>
          </a:bodyPr>
          <a:lstStyle/>
          <a:p>
            <a:pPr algn="r">
              <a:lnSpc>
                <a:spcPct val="150000"/>
              </a:lnSpc>
            </a:pPr>
            <a:r>
              <a:rPr lang="en-US" sz="3600" i="1" dirty="0">
                <a:latin typeface="Times New Roman" panose="02020603050405020304" pitchFamily="18" charset="0"/>
                <a:cs typeface="Times New Roman" panose="02020603050405020304" pitchFamily="18" charset="0"/>
              </a:rPr>
              <a:t>From: </a:t>
            </a:r>
            <a:r>
              <a:rPr lang="en-US" sz="3600" i="1" dirty="0" smtClean="0">
                <a:latin typeface="Times New Roman" panose="02020603050405020304" pitchFamily="18" charset="0"/>
                <a:cs typeface="Times New Roman" panose="02020603050405020304" pitchFamily="18" charset="0"/>
              </a:rPr>
              <a:t>5</a:t>
            </a:r>
          </a:p>
          <a:p>
            <a:pPr lvl="0" algn="r" rtl="1">
              <a:lnSpc>
                <a:spcPct val="150000"/>
              </a:lnSpc>
            </a:pPr>
            <a:r>
              <a:rPr lang="ar-EG" sz="3200" b="1" u="sng" dirty="0" smtClean="0">
                <a:latin typeface="Times New Roman" panose="02020603050405020304" pitchFamily="18" charset="0"/>
                <a:cs typeface="Times New Roman" panose="02020603050405020304" pitchFamily="18" charset="0"/>
              </a:rPr>
              <a:t>المنطوق</a:t>
            </a:r>
            <a:r>
              <a:rPr lang="ar-EG" sz="3200" b="1" u="sng" dirty="0">
                <a:latin typeface="Times New Roman" panose="02020603050405020304" pitchFamily="18" charset="0"/>
                <a:cs typeface="Times New Roman" panose="02020603050405020304" pitchFamily="18" charset="0"/>
              </a:rPr>
              <a:t>:</a:t>
            </a:r>
            <a:r>
              <a:rPr lang="ar-EG" sz="3200" dirty="0">
                <a:latin typeface="Times New Roman" panose="02020603050405020304" pitchFamily="18" charset="0"/>
                <a:cs typeface="Times New Roman" panose="02020603050405020304" pitchFamily="18" charset="0"/>
              </a:rPr>
              <a:t>	- </a:t>
            </a:r>
            <a:r>
              <a:rPr lang="ar-EG" sz="3200" u="sng" dirty="0">
                <a:latin typeface="Times New Roman" panose="02020603050405020304" pitchFamily="18" charset="0"/>
                <a:cs typeface="Times New Roman" panose="02020603050405020304" pitchFamily="18" charset="0"/>
              </a:rPr>
              <a:t>السنة </a:t>
            </a:r>
            <a:r>
              <a:rPr lang="ar-EG" sz="3200" u="sng" dirty="0" smtClean="0">
                <a:latin typeface="Times New Roman" panose="02020603050405020304" pitchFamily="18" charset="0"/>
                <a:cs typeface="Times New Roman" panose="02020603050405020304" pitchFamily="18" charset="0"/>
              </a:rPr>
              <a:t>الحسنة</a:t>
            </a:r>
            <a:endParaRPr lang="en-US" sz="3200" u="sng" dirty="0" smtClean="0">
              <a:latin typeface="Times New Roman" panose="02020603050405020304" pitchFamily="18" charset="0"/>
              <a:cs typeface="Times New Roman" panose="02020603050405020304" pitchFamily="18" charset="0"/>
            </a:endParaRPr>
          </a:p>
          <a:p>
            <a:pPr algn="r" rtl="1">
              <a:lnSpc>
                <a:spcPct val="150000"/>
              </a:lnSpc>
            </a:pPr>
            <a:r>
              <a:rPr lang="en-US" sz="3200" dirty="0" smtClean="0">
                <a:latin typeface="Times New Roman" panose="02020603050405020304" pitchFamily="18" charset="0"/>
                <a:cs typeface="Times New Roman" panose="02020603050405020304" pitchFamily="18" charset="0"/>
              </a:rPr>
              <a:t>	        </a:t>
            </a:r>
            <a:r>
              <a:rPr lang="ar-EG" sz="3200" dirty="0" smtClean="0">
                <a:latin typeface="Times New Roman" panose="02020603050405020304" pitchFamily="18" charset="0"/>
                <a:cs typeface="Times New Roman" panose="02020603050405020304" pitchFamily="18" charset="0"/>
              </a:rPr>
              <a:t>- </a:t>
            </a:r>
            <a:r>
              <a:rPr lang="ar-EG" sz="3200" u="sng" dirty="0">
                <a:latin typeface="Times New Roman" panose="02020603050405020304" pitchFamily="18" charset="0"/>
                <a:cs typeface="Times New Roman" panose="02020603050405020304" pitchFamily="18" charset="0"/>
              </a:rPr>
              <a:t>السنة السيئة</a:t>
            </a:r>
            <a:endParaRPr lang="en-US" sz="3200" dirty="0">
              <a:latin typeface="Times New Roman" panose="02020603050405020304" pitchFamily="18" charset="0"/>
              <a:cs typeface="Times New Roman" panose="02020603050405020304" pitchFamily="18" charset="0"/>
            </a:endParaRPr>
          </a:p>
          <a:p>
            <a:pPr algn="r" rtl="1">
              <a:lnSpc>
                <a:spcPct val="150000"/>
              </a:lnSpc>
            </a:pPr>
            <a:r>
              <a:rPr lang="ar-EG" sz="3600" dirty="0">
                <a:latin typeface="Times New Roman" panose="02020603050405020304" pitchFamily="18" charset="0"/>
                <a:cs typeface="Times New Roman" panose="02020603050405020304" pitchFamily="18" charset="0"/>
              </a:rPr>
              <a:t>1 &amp; </a:t>
            </a:r>
            <a:r>
              <a:rPr lang="ar-EG" sz="3600" dirty="0" smtClean="0">
                <a:latin typeface="Times New Roman" panose="02020603050405020304" pitchFamily="18" charset="0"/>
                <a:cs typeface="Times New Roman" panose="02020603050405020304" pitchFamily="18" charset="0"/>
              </a:rPr>
              <a:t>2</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 عام</a:t>
            </a:r>
            <a:endParaRPr lang="en-US" sz="3600" dirty="0" smtClean="0">
              <a:latin typeface="Times New Roman" panose="02020603050405020304" pitchFamily="18" charset="0"/>
              <a:cs typeface="Times New Roman" panose="02020603050405020304" pitchFamily="18" charset="0"/>
            </a:endParaRPr>
          </a:p>
          <a:p>
            <a:pPr algn="r">
              <a:lnSpc>
                <a:spcPct val="150000"/>
              </a:lnSpc>
            </a:pPr>
            <a:r>
              <a:rPr lang="ar-EG" sz="3600" dirty="0" smtClean="0">
                <a:latin typeface="Times New Roman" panose="02020603050405020304" pitchFamily="18" charset="0"/>
                <a:cs typeface="Times New Roman" panose="02020603050405020304" pitchFamily="18" charset="0"/>
              </a:rPr>
              <a:t>3 </a:t>
            </a:r>
            <a:r>
              <a:rPr lang="ar-EG" sz="3600" dirty="0">
                <a:latin typeface="Times New Roman" panose="02020603050405020304" pitchFamily="18" charset="0"/>
                <a:cs typeface="Times New Roman" panose="02020603050405020304" pitchFamily="18" charset="0"/>
              </a:rPr>
              <a:t>&amp; 4 &amp; </a:t>
            </a:r>
            <a:r>
              <a:rPr lang="ar-EG" sz="3600" dirty="0" smtClean="0">
                <a:latin typeface="Times New Roman" panose="02020603050405020304" pitchFamily="18" charset="0"/>
                <a:cs typeface="Times New Roman" panose="02020603050405020304" pitchFamily="18" charset="0"/>
              </a:rPr>
              <a:t>5 مخصص</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12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03802" y="592752"/>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49224" y="1680888"/>
            <a:ext cx="2133600" cy="646331"/>
          </a:xfrm>
          <a:prstGeom prst="rect">
            <a:avLst/>
          </a:prstGeom>
          <a:noFill/>
        </p:spPr>
        <p:txBody>
          <a:bodyPr wrap="square" rtlCol="0">
            <a:spAutoFit/>
          </a:bodyPr>
          <a:lstStyle/>
          <a:p>
            <a:pPr lvl="0"/>
            <a:r>
              <a:rPr lang="en-US" sz="3600" b="1" dirty="0">
                <a:latin typeface="Times New Roman" panose="02020603050405020304" pitchFamily="18" charset="0"/>
                <a:cs typeface="Times New Roman" panose="02020603050405020304" pitchFamily="18" charset="0"/>
              </a:rPr>
              <a:t>Hadith</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249224" y="2327219"/>
            <a:ext cx="8610011" cy="3416320"/>
          </a:xfrm>
          <a:prstGeom prst="rect">
            <a:avLst/>
          </a:prstGeom>
          <a:noFill/>
        </p:spPr>
        <p:txBody>
          <a:bodyPr wrap="square" rtlCol="0">
            <a:spAutoFit/>
          </a:bodyPr>
          <a:lstStyle/>
          <a:p>
            <a:pPr algn="r" rtl="1"/>
            <a:r>
              <a:rPr lang="ar-EG" sz="3600" dirty="0">
                <a:latin typeface="Times New Roman" panose="02020603050405020304" pitchFamily="18" charset="0"/>
                <a:cs typeface="Times New Roman" panose="02020603050405020304" pitchFamily="18" charset="0"/>
              </a:rPr>
              <a:t>المعاني </a:t>
            </a:r>
            <a:r>
              <a:rPr lang="ar-EG" sz="3600" dirty="0" smtClean="0">
                <a:latin typeface="Times New Roman" panose="02020603050405020304" pitchFamily="18" charset="0"/>
                <a:cs typeface="Times New Roman" panose="02020603050405020304" pitchFamily="18" charset="0"/>
              </a:rPr>
              <a:t>ف</a:t>
            </a:r>
            <a:r>
              <a:rPr lang="ar-SA"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Meaning in 7</a:t>
            </a:r>
          </a:p>
          <a:p>
            <a:pPr algn="r" rtl="1"/>
            <a:r>
              <a:rPr lang="ar-EG" sz="3600" dirty="0" smtClean="0">
                <a:latin typeface="Times New Roman" panose="02020603050405020304" pitchFamily="18" charset="0"/>
                <a:cs typeface="Times New Roman" panose="02020603050405020304" pitchFamily="18" charset="0"/>
              </a:rPr>
              <a:t>المعاني ف</a:t>
            </a:r>
            <a:r>
              <a:rPr lang="ar-SA"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 8</a:t>
            </a:r>
            <a:r>
              <a:rPr lang="en-US" sz="3600" dirty="0" smtClean="0">
                <a:latin typeface="Times New Roman" panose="02020603050405020304" pitchFamily="18" charset="0"/>
                <a:cs typeface="Times New Roman" panose="02020603050405020304" pitchFamily="18" charset="0"/>
              </a:rPr>
              <a:t> Meaning in </a:t>
            </a:r>
          </a:p>
          <a:p>
            <a:pPr algn="r" rtl="1"/>
            <a:r>
              <a:rPr lang="ar-EG" sz="3600" dirty="0" smtClean="0">
                <a:latin typeface="Times New Roman" panose="02020603050405020304" pitchFamily="18" charset="0"/>
                <a:cs typeface="Times New Roman" panose="02020603050405020304" pitchFamily="18" charset="0"/>
              </a:rPr>
              <a:t>المعاني ف </a:t>
            </a:r>
            <a:r>
              <a:rPr lang="en-US" sz="3600" dirty="0" smtClean="0">
                <a:latin typeface="Times New Roman" panose="02020603050405020304" pitchFamily="18" charset="0"/>
                <a:cs typeface="Times New Roman" panose="02020603050405020304" pitchFamily="18" charset="0"/>
              </a:rPr>
              <a:t>		Meaning </a:t>
            </a:r>
            <a:r>
              <a:rPr lang="en-US" sz="3600" dirty="0">
                <a:latin typeface="Times New Roman" panose="02020603050405020304" pitchFamily="18" charset="0"/>
                <a:cs typeface="Times New Roman" panose="02020603050405020304" pitchFamily="18" charset="0"/>
              </a:rPr>
              <a:t>in </a:t>
            </a:r>
            <a:r>
              <a:rPr lang="en-US" sz="3600" dirty="0" smtClean="0">
                <a:latin typeface="Times New Roman" panose="02020603050405020304" pitchFamily="18" charset="0"/>
                <a:cs typeface="Times New Roman" panose="02020603050405020304" pitchFamily="18" charset="0"/>
              </a:rPr>
              <a:t>9  </a:t>
            </a:r>
            <a:endParaRPr lang="en-US" sz="3600" dirty="0">
              <a:latin typeface="Times New Roman" panose="02020603050405020304" pitchFamily="18" charset="0"/>
              <a:cs typeface="Times New Roman" panose="02020603050405020304" pitchFamily="18" charset="0"/>
            </a:endParaRPr>
          </a:p>
          <a:p>
            <a:pPr algn="r" rtl="1"/>
            <a:r>
              <a:rPr lang="ar-EG" sz="3600" dirty="0">
                <a:latin typeface="Times New Roman" panose="02020603050405020304" pitchFamily="18" charset="0"/>
                <a:cs typeface="Times New Roman" panose="02020603050405020304" pitchFamily="18" charset="0"/>
              </a:rPr>
              <a:t>المعاني ف</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10</a:t>
            </a:r>
            <a:r>
              <a:rPr lang="en-US" sz="3600" dirty="0" smtClean="0">
                <a:latin typeface="Times New Roman" panose="02020603050405020304" pitchFamily="18" charset="0"/>
                <a:cs typeface="Times New Roman" panose="02020603050405020304" pitchFamily="18" charset="0"/>
              </a:rPr>
              <a:t>Meaning in</a:t>
            </a:r>
          </a:p>
          <a:p>
            <a:pPr algn="r" rtl="1"/>
            <a:r>
              <a:rPr lang="ar-EG" sz="3600" dirty="0">
                <a:latin typeface="Times New Roman" panose="02020603050405020304" pitchFamily="18" charset="0"/>
                <a:cs typeface="Times New Roman" panose="02020603050405020304" pitchFamily="18" charset="0"/>
              </a:rPr>
              <a:t>المعاني ف</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1 </a:t>
            </a:r>
            <a:r>
              <a:rPr lang="ar-EG" sz="3600" dirty="0" smtClean="0">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Meaning </a:t>
            </a:r>
            <a:r>
              <a:rPr lang="en-US" sz="3600" dirty="0">
                <a:latin typeface="Times New Roman" panose="02020603050405020304" pitchFamily="18" charset="0"/>
                <a:cs typeface="Times New Roman" panose="02020603050405020304" pitchFamily="18" charset="0"/>
              </a:rPr>
              <a:t>in</a:t>
            </a:r>
          </a:p>
          <a:p>
            <a:pPr algn="r" rtl="1"/>
            <a:r>
              <a:rPr lang="ar-EG" sz="3600" dirty="0">
                <a:latin typeface="Times New Roman" panose="02020603050405020304" pitchFamily="18" charset="0"/>
                <a:cs typeface="Times New Roman" panose="02020603050405020304" pitchFamily="18" charset="0"/>
              </a:rPr>
              <a:t>المعاني ف</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2 </a:t>
            </a:r>
            <a:r>
              <a:rPr lang="ar-EG" sz="3600" dirty="0" smtClean="0">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Meaning in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89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8060" y="654137"/>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379852" y="1550477"/>
            <a:ext cx="2133600" cy="646331"/>
          </a:xfrm>
          <a:prstGeom prst="rect">
            <a:avLst/>
          </a:prstGeom>
          <a:noFill/>
        </p:spPr>
        <p:txBody>
          <a:bodyPr wrap="square" rtlCol="0">
            <a:spAutoFit/>
          </a:bodyPr>
          <a:lstStyle/>
          <a:p>
            <a:pPr lvl="0"/>
            <a:r>
              <a:rPr lang="en-US" sz="3600" b="1" dirty="0">
                <a:latin typeface="Times New Roman" panose="02020603050405020304" pitchFamily="18" charset="0"/>
                <a:cs typeface="Times New Roman" panose="02020603050405020304" pitchFamily="18" charset="0"/>
              </a:rPr>
              <a:t>Hadith</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062387" y="3071594"/>
            <a:ext cx="9720648" cy="1754326"/>
          </a:xfrm>
          <a:prstGeom prst="rect">
            <a:avLst/>
          </a:prstGeom>
          <a:noFill/>
        </p:spPr>
        <p:txBody>
          <a:bodyPr wrap="square" rtlCol="0">
            <a:spAutoFit/>
          </a:bodyPr>
          <a:lstStyle/>
          <a:p>
            <a:pPr algn="r"/>
            <a:r>
              <a:rPr lang="en-US" sz="3600" i="1" dirty="0">
                <a:latin typeface="Times New Roman" panose="02020603050405020304" pitchFamily="18" charset="0"/>
                <a:cs typeface="Times New Roman" panose="02020603050405020304" pitchFamily="18" charset="0"/>
              </a:rPr>
              <a:t>From 7&amp; 8 &amp; 9 &amp; </a:t>
            </a:r>
            <a:r>
              <a:rPr lang="en-US" sz="3600" i="1" dirty="0" smtClean="0">
                <a:latin typeface="Times New Roman" panose="02020603050405020304" pitchFamily="18" charset="0"/>
                <a:cs typeface="Times New Roman" panose="02020603050405020304" pitchFamily="18" charset="0"/>
              </a:rPr>
              <a:t>10 &amp; 11</a:t>
            </a:r>
          </a:p>
          <a:p>
            <a:pPr algn="r"/>
            <a:endParaRPr lang="en-US" sz="3600" dirty="0">
              <a:latin typeface="Times New Roman" panose="02020603050405020304" pitchFamily="18" charset="0"/>
              <a:cs typeface="Times New Roman" panose="02020603050405020304" pitchFamily="18" charset="0"/>
            </a:endParaRPr>
          </a:p>
          <a:p>
            <a:pPr algn="r"/>
            <a:r>
              <a:rPr lang="ar-EG" sz="3600" dirty="0">
                <a:latin typeface="Times New Roman" panose="02020603050405020304" pitchFamily="18" charset="0"/>
                <a:cs typeface="Times New Roman" panose="02020603050405020304" pitchFamily="18" charset="0"/>
              </a:rPr>
              <a:t>عمل السلف  تفسير ل 1 &amp; 2</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10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7942" y="278107"/>
            <a:ext cx="9602789" cy="582506"/>
          </a:xfrm>
        </p:spPr>
        <p:txBody>
          <a:bodyPr>
            <a:noAutofit/>
          </a:bodyPr>
          <a:lstStyle/>
          <a:p>
            <a:pPr algn="ctr"/>
            <a:r>
              <a:rPr lang="en-US" sz="3600" dirty="0" smtClean="0">
                <a:latin typeface="Times New Roman" panose="02020603050405020304" pitchFamily="18" charset="0"/>
                <a:cs typeface="Times New Roman" panose="02020603050405020304" pitchFamily="18" charset="0"/>
              </a:rPr>
              <a:t>The Difference</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763865" y="1152606"/>
            <a:ext cx="8650941" cy="526297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Sources of Islamic Knowledge</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Sources of Unity vs Disunity</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On the question of Bid’ah</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Texts from Qur’an and Sunnah on Bid’ah</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Analysis of texts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Examples of Bid’ah during Prophetic time</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Examples of Bid’ah during companions time </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Scholars statements from different schools and times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Classification of Bid’ah / Al Shatibi’s opinion</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Contested examples of Bid’ah</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Proper attitudes towards differences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Conclusion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6887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25279" y="676649"/>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465452" y="1764785"/>
            <a:ext cx="2133600" cy="646331"/>
          </a:xfrm>
          <a:prstGeom prst="rect">
            <a:avLst/>
          </a:prstGeom>
          <a:noFill/>
        </p:spPr>
        <p:txBody>
          <a:bodyPr wrap="square" rtlCol="0">
            <a:spAutoFit/>
          </a:bodyPr>
          <a:lstStyle/>
          <a:p>
            <a:pPr lvl="0"/>
            <a:r>
              <a:rPr lang="en-US" sz="3600" b="1" dirty="0">
                <a:latin typeface="Times New Roman" panose="02020603050405020304" pitchFamily="18" charset="0"/>
                <a:cs typeface="Times New Roman" panose="02020603050405020304" pitchFamily="18" charset="0"/>
              </a:rPr>
              <a:t>Hadith</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040617" y="1983554"/>
            <a:ext cx="9720648" cy="4247317"/>
          </a:xfrm>
          <a:prstGeom prst="rect">
            <a:avLst/>
          </a:prstGeom>
          <a:noFill/>
        </p:spPr>
        <p:txBody>
          <a:bodyPr wrap="square" rtlCol="0">
            <a:spAutoFit/>
          </a:bodyPr>
          <a:lstStyle/>
          <a:p>
            <a:pPr lvl="1" algn="r" rtl="1">
              <a:lnSpc>
                <a:spcPct val="150000"/>
              </a:lnSpc>
            </a:pPr>
            <a:r>
              <a:rPr lang="ar-EG" sz="3600" dirty="0">
                <a:latin typeface="Times New Roman" panose="02020603050405020304" pitchFamily="18" charset="0"/>
                <a:cs typeface="Times New Roman" panose="02020603050405020304" pitchFamily="18" charset="0"/>
              </a:rPr>
              <a:t>معنى سنّ &amp; استن</a:t>
            </a:r>
            <a:endParaRPr lang="en-US" sz="3600" dirty="0">
              <a:latin typeface="Times New Roman" panose="02020603050405020304" pitchFamily="18" charset="0"/>
              <a:cs typeface="Times New Roman" panose="02020603050405020304" pitchFamily="18" charset="0"/>
            </a:endParaRPr>
          </a:p>
          <a:p>
            <a:pPr lvl="1" algn="r" rtl="1">
              <a:lnSpc>
                <a:spcPct val="150000"/>
              </a:lnSpc>
            </a:pPr>
            <a:r>
              <a:rPr lang="ar-EG" sz="3600" dirty="0" smtClean="0">
                <a:latin typeface="Times New Roman" panose="02020603050405020304" pitchFamily="18" charset="0"/>
                <a:cs typeface="Times New Roman" panose="02020603050405020304" pitchFamily="18" charset="0"/>
              </a:rPr>
              <a:t>7 </a:t>
            </a:r>
            <a:r>
              <a:rPr lang="ar-EG" sz="3600" dirty="0">
                <a:latin typeface="Times New Roman" panose="02020603050405020304" pitchFamily="18" charset="0"/>
                <a:cs typeface="Times New Roman" panose="02020603050405020304" pitchFamily="18" charset="0"/>
              </a:rPr>
              <a:t>&amp; </a:t>
            </a:r>
            <a:r>
              <a:rPr lang="ar-EG" sz="3600" dirty="0" smtClean="0">
                <a:latin typeface="Times New Roman" panose="02020603050405020304" pitchFamily="18" charset="0"/>
                <a:cs typeface="Times New Roman" panose="02020603050405020304" pitchFamily="18" charset="0"/>
              </a:rPr>
              <a:t>9</a:t>
            </a:r>
            <a:r>
              <a:rPr lang="ar-SA"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lvl="1" algn="r" rtl="1">
              <a:lnSpc>
                <a:spcPct val="150000"/>
              </a:lnSpc>
            </a:pPr>
            <a:r>
              <a:rPr lang="ar-EG" sz="3600" dirty="0" smtClean="0">
                <a:latin typeface="Times New Roman" panose="02020603050405020304" pitchFamily="18" charset="0"/>
                <a:cs typeface="Times New Roman" panose="02020603050405020304" pitchFamily="18" charset="0"/>
              </a:rPr>
              <a:t>6</a:t>
            </a:r>
            <a:r>
              <a:rPr lang="ar-SA"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lvl="1" algn="r" rtl="1">
              <a:lnSpc>
                <a:spcPct val="150000"/>
              </a:lnSpc>
            </a:pPr>
            <a:r>
              <a:rPr lang="ar-EG" sz="3600" dirty="0" smtClean="0">
                <a:latin typeface="Times New Roman" panose="02020603050405020304" pitchFamily="18" charset="0"/>
                <a:cs typeface="Times New Roman" panose="02020603050405020304" pitchFamily="18" charset="0"/>
              </a:rPr>
              <a:t>4</a:t>
            </a:r>
            <a:r>
              <a:rPr lang="ar-SA"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&amp; </a:t>
            </a:r>
            <a:r>
              <a:rPr lang="ar-EG" sz="3600" dirty="0">
                <a:latin typeface="Times New Roman" panose="02020603050405020304" pitchFamily="18" charset="0"/>
                <a:cs typeface="Times New Roman" panose="02020603050405020304" pitchFamily="18" charset="0"/>
              </a:rPr>
              <a:t>5 &amp; 7 &amp; 8 &amp; 9 </a:t>
            </a:r>
            <a:r>
              <a:rPr lang="ar-EG" sz="3600" dirty="0" smtClean="0">
                <a:latin typeface="Times New Roman" panose="02020603050405020304" pitchFamily="18" charset="0"/>
                <a:cs typeface="Times New Roman" panose="02020603050405020304" pitchFamily="18" charset="0"/>
              </a:rPr>
              <a:t>&amp;</a:t>
            </a:r>
            <a:r>
              <a:rPr lang="en-US" sz="3600" dirty="0" smtClean="0">
                <a:latin typeface="Times New Roman" panose="02020603050405020304" pitchFamily="18" charset="0"/>
                <a:cs typeface="Times New Roman" panose="02020603050405020304" pitchFamily="18" charset="0"/>
              </a:rPr>
              <a:t> </a:t>
            </a:r>
            <a:r>
              <a:rPr lang="ar-SA" sz="3600" dirty="0" smtClean="0">
                <a:latin typeface="Times New Roman" panose="02020603050405020304" pitchFamily="18" charset="0"/>
                <a:cs typeface="Times New Roman" panose="02020603050405020304" pitchFamily="18" charset="0"/>
              </a:rPr>
              <a:t> 10</a:t>
            </a:r>
            <a:r>
              <a:rPr lang="en-US" sz="3600" dirty="0" smtClean="0">
                <a:latin typeface="Times New Roman" panose="02020603050405020304" pitchFamily="18" charset="0"/>
                <a:cs typeface="Times New Roman" panose="02020603050405020304" pitchFamily="18" charset="0"/>
              </a:rPr>
              <a:t> </a:t>
            </a:r>
            <a:r>
              <a:rPr lang="ar-SA" sz="3600" dirty="0" smtClean="0">
                <a:latin typeface="Times New Roman" panose="02020603050405020304" pitchFamily="18" charset="0"/>
                <a:cs typeface="Times New Roman" panose="02020603050405020304" pitchFamily="18" charset="0"/>
              </a:rPr>
              <a:t>&amp;</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1</a:t>
            </a:r>
            <a:r>
              <a:rPr lang="ar-SA" sz="3600" dirty="0" smtClean="0">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 </a:t>
            </a:r>
            <a:r>
              <a:rPr lang="ar-SA"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إنشاء</a:t>
            </a:r>
            <a:r>
              <a:rPr lang="ar-SA"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lvl="1" algn="r">
              <a:lnSpc>
                <a:spcPct val="150000"/>
              </a:lnSpc>
            </a:pP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1</a:t>
            </a:r>
            <a:r>
              <a:rPr lang="ar-SA" sz="3600" dirty="0" smtClean="0">
                <a:latin typeface="Times New Roman" panose="02020603050405020304" pitchFamily="18" charset="0"/>
                <a:cs typeface="Times New Roman" panose="02020603050405020304" pitchFamily="18" charset="0"/>
              </a:rPr>
              <a:t>2</a:t>
            </a:r>
            <a:r>
              <a:rPr lang="ar-EG" sz="3600" dirty="0" smtClean="0">
                <a:latin typeface="Times New Roman" panose="02020603050405020304" pitchFamily="18" charset="0"/>
                <a:cs typeface="Times New Roman" panose="02020603050405020304" pitchFamily="18" charset="0"/>
              </a:rPr>
              <a:t>إتباع</a:t>
            </a:r>
            <a:r>
              <a:rPr lang="en-US" sz="3600" dirty="0" smtClean="0">
                <a:latin typeface="Times New Roman" panose="02020603050405020304" pitchFamily="18" charset="0"/>
                <a:cs typeface="Times New Roman" panose="02020603050405020304" pitchFamily="18" charset="0"/>
              </a:rPr>
              <a:t>   </a:t>
            </a:r>
            <a:r>
              <a:rPr lang="ar-SA"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397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14888" y="592752"/>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a:t>
            </a:r>
            <a:r>
              <a:rPr lang="ar-EG" b="1" dirty="0"/>
              <a:t>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094000" y="1726770"/>
            <a:ext cx="2133600" cy="646331"/>
          </a:xfrm>
          <a:prstGeom prst="rect">
            <a:avLst/>
          </a:prstGeom>
          <a:noFill/>
        </p:spPr>
        <p:txBody>
          <a:bodyPr wrap="square" rtlCol="0">
            <a:spAutoFit/>
          </a:bodyPr>
          <a:lstStyle/>
          <a:p>
            <a:pPr lvl="0"/>
            <a:r>
              <a:rPr lang="en-US" sz="3600" b="1" dirty="0">
                <a:latin typeface="Times New Roman" panose="02020603050405020304" pitchFamily="18" charset="0"/>
                <a:cs typeface="Times New Roman" panose="02020603050405020304" pitchFamily="18" charset="0"/>
              </a:rPr>
              <a:t>Hadith</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58331" y="2843526"/>
            <a:ext cx="9720648" cy="1754326"/>
          </a:xfrm>
          <a:prstGeom prst="rect">
            <a:avLst/>
          </a:prstGeom>
          <a:noFill/>
        </p:spPr>
        <p:txBody>
          <a:bodyPr wrap="square" rtlCol="0">
            <a:spAutoFit/>
          </a:bodyPr>
          <a:lstStyle/>
          <a:p>
            <a:pPr algn="r" rtl="1"/>
            <a:r>
              <a:rPr lang="ar-EG" sz="3600" dirty="0">
                <a:latin typeface="Times New Roman" panose="02020603050405020304" pitchFamily="18" charset="0"/>
                <a:cs typeface="Times New Roman" panose="02020603050405020304" pitchFamily="18" charset="0"/>
              </a:rPr>
              <a:t>النبي صلى الله عليه وسلم لم </a:t>
            </a:r>
            <a:r>
              <a:rPr lang="ar-EG" sz="3600" u="sng" dirty="0">
                <a:latin typeface="Times New Roman" panose="02020603050405020304" pitchFamily="18" charset="0"/>
                <a:cs typeface="Times New Roman" panose="02020603050405020304" pitchFamily="18" charset="0"/>
              </a:rPr>
              <a:t>يفعل</a:t>
            </a:r>
            <a:r>
              <a:rPr lang="ar-EG" sz="3600" dirty="0">
                <a:latin typeface="Times New Roman" panose="02020603050405020304" pitchFamily="18" charset="0"/>
                <a:cs typeface="Times New Roman" panose="02020603050405020304" pitchFamily="18" charset="0"/>
              </a:rPr>
              <a:t> </a:t>
            </a:r>
            <a:r>
              <a:rPr lang="ar-EG" sz="3600" u="dbl" dirty="0">
                <a:latin typeface="Times New Roman" panose="02020603050405020304" pitchFamily="18" charset="0"/>
                <a:cs typeface="Times New Roman" panose="02020603050405020304" pitchFamily="18" charset="0"/>
              </a:rPr>
              <a:t>جميع</a:t>
            </a:r>
            <a:r>
              <a:rPr lang="ar-EG" sz="3600" dirty="0">
                <a:latin typeface="Times New Roman" panose="02020603050405020304" pitchFamily="18" charset="0"/>
                <a:cs typeface="Times New Roman" panose="02020603050405020304" pitchFamily="18" charset="0"/>
              </a:rPr>
              <a:t> </a:t>
            </a:r>
            <a:r>
              <a:rPr lang="ar-EG" sz="3600" u="sng" dirty="0" smtClean="0">
                <a:latin typeface="Times New Roman" panose="02020603050405020304" pitchFamily="18" charset="0"/>
                <a:cs typeface="Times New Roman" panose="02020603050405020304" pitchFamily="18" charset="0"/>
              </a:rPr>
              <a:t>المباحات</a:t>
            </a:r>
            <a:endParaRPr lang="en-US" sz="3600" u="sng" dirty="0" smtClean="0">
              <a:latin typeface="Times New Roman" panose="02020603050405020304" pitchFamily="18" charset="0"/>
              <a:cs typeface="Times New Roman" panose="02020603050405020304" pitchFamily="18" charset="0"/>
            </a:endParaRPr>
          </a:p>
          <a:p>
            <a:pPr algn="r" rtl="1"/>
            <a:endParaRPr lang="en-US" sz="3600" dirty="0">
              <a:latin typeface="Times New Roman" panose="02020603050405020304" pitchFamily="18" charset="0"/>
              <a:cs typeface="Times New Roman" panose="02020603050405020304" pitchFamily="18" charset="0"/>
            </a:endParaRPr>
          </a:p>
          <a:p>
            <a:pPr algn="r"/>
            <a:r>
              <a:rPr lang="ar-EG" sz="3600" dirty="0">
                <a:latin typeface="Times New Roman" panose="02020603050405020304" pitchFamily="18" charset="0"/>
                <a:cs typeface="Times New Roman" panose="02020603050405020304" pitchFamily="18" charset="0"/>
              </a:rPr>
              <a:t>النبي صلى الله عليه وسلم لم </a:t>
            </a:r>
            <a:r>
              <a:rPr lang="ar-EG" sz="3600" u="sng" dirty="0">
                <a:latin typeface="Times New Roman" panose="02020603050405020304" pitchFamily="18" charset="0"/>
                <a:cs typeface="Times New Roman" panose="02020603050405020304" pitchFamily="18" charset="0"/>
              </a:rPr>
              <a:t>يفعل</a:t>
            </a:r>
            <a:r>
              <a:rPr lang="ar-EG" sz="3600" dirty="0">
                <a:latin typeface="Times New Roman" panose="02020603050405020304" pitchFamily="18" charset="0"/>
                <a:cs typeface="Times New Roman" panose="02020603050405020304" pitchFamily="18" charset="0"/>
              </a:rPr>
              <a:t> </a:t>
            </a:r>
            <a:r>
              <a:rPr lang="ar-EG" sz="3600" u="dbl" dirty="0">
                <a:latin typeface="Times New Roman" panose="02020603050405020304" pitchFamily="18" charset="0"/>
                <a:cs typeface="Times New Roman" panose="02020603050405020304" pitchFamily="18" charset="0"/>
              </a:rPr>
              <a:t>جميع</a:t>
            </a:r>
            <a:r>
              <a:rPr lang="ar-EG" sz="3600" dirty="0">
                <a:latin typeface="Times New Roman" panose="02020603050405020304" pitchFamily="18" charset="0"/>
                <a:cs typeface="Times New Roman" panose="02020603050405020304" pitchFamily="18" charset="0"/>
              </a:rPr>
              <a:t> </a:t>
            </a:r>
            <a:r>
              <a:rPr lang="ar-EG" sz="3600" u="sng" dirty="0">
                <a:latin typeface="Times New Roman" panose="02020603050405020304" pitchFamily="18" charset="0"/>
                <a:cs typeface="Times New Roman" panose="02020603050405020304" pitchFamily="18" charset="0"/>
              </a:rPr>
              <a:t>المندوبات</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277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8689" y="667697"/>
            <a:ext cx="9509759" cy="1088136"/>
          </a:xfrm>
        </p:spPr>
        <p:txBody>
          <a:bodyPr/>
          <a:lstStyle/>
          <a:p>
            <a:pPr algn="ctr" rtl="1"/>
            <a:r>
              <a:rPr lang="ar-EG" b="1" dirty="0">
                <a:latin typeface="Times New Roman" panose="02020603050405020304" pitchFamily="18" charset="0"/>
                <a:cs typeface="Times New Roman" panose="02020603050405020304" pitchFamily="18" charset="0"/>
              </a:rPr>
              <a:t>تحليل النصوص	 </a:t>
            </a:r>
            <a:r>
              <a:rPr lang="en-US" b="1" dirty="0">
                <a:latin typeface="Times New Roman" panose="02020603050405020304" pitchFamily="18" charset="0"/>
                <a:cs typeface="Times New Roman" panose="02020603050405020304" pitchFamily="18" charset="0"/>
              </a:rPr>
              <a:t>Textual Analysis</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862340" y="1396828"/>
            <a:ext cx="2133600" cy="646331"/>
          </a:xfrm>
          <a:prstGeom prst="rect">
            <a:avLst/>
          </a:prstGeom>
          <a:noFill/>
        </p:spPr>
        <p:txBody>
          <a:bodyPr wrap="square" rtlCol="0">
            <a:spAutoFit/>
          </a:bodyPr>
          <a:lstStyle/>
          <a:p>
            <a:pPr lvl="0"/>
            <a:r>
              <a:rPr lang="en-US" sz="3600" b="1" dirty="0">
                <a:latin typeface="Times New Roman" panose="02020603050405020304" pitchFamily="18" charset="0"/>
                <a:cs typeface="Times New Roman" panose="02020603050405020304" pitchFamily="18" charset="0"/>
              </a:rPr>
              <a:t>Hadith</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127702" y="2637088"/>
            <a:ext cx="9720648" cy="2585323"/>
          </a:xfrm>
          <a:prstGeom prst="rect">
            <a:avLst/>
          </a:prstGeom>
          <a:noFill/>
        </p:spPr>
        <p:txBody>
          <a:bodyPr wrap="square" rtlCol="0">
            <a:spAutoFit/>
          </a:bodyPr>
          <a:lstStyle/>
          <a:p>
            <a:pPr lvl="0" algn="r">
              <a:lnSpc>
                <a:spcPct val="150000"/>
              </a:lnSpc>
            </a:pPr>
            <a:r>
              <a:rPr lang="ar-EG" sz="3600" dirty="0">
                <a:latin typeface="Times New Roman" panose="02020603050405020304" pitchFamily="18" charset="0"/>
                <a:cs typeface="Times New Roman" panose="02020603050405020304" pitchFamily="18" charset="0"/>
              </a:rPr>
              <a:t>النصوص </a:t>
            </a:r>
            <a:r>
              <a:rPr lang="ar-EG" sz="3600" u="sng" dirty="0">
                <a:latin typeface="Times New Roman" panose="02020603050405020304" pitchFamily="18" charset="0"/>
                <a:cs typeface="Times New Roman" panose="02020603050405020304" pitchFamily="18" charset="0"/>
              </a:rPr>
              <a:t>العامة</a:t>
            </a:r>
            <a:r>
              <a:rPr lang="ar-EG" sz="3600" dirty="0">
                <a:latin typeface="Times New Roman" panose="02020603050405020304" pitchFamily="18" charset="0"/>
                <a:cs typeface="Times New Roman" panose="02020603050405020304" pitchFamily="18" charset="0"/>
              </a:rPr>
              <a:t> </a:t>
            </a:r>
            <a:r>
              <a:rPr lang="ar-EG" sz="3600" u="sng" dirty="0">
                <a:latin typeface="Times New Roman" panose="02020603050405020304" pitchFamily="18" charset="0"/>
                <a:cs typeface="Times New Roman" panose="02020603050405020304" pitchFamily="18" charset="0"/>
              </a:rPr>
              <a:t>الشاملة</a:t>
            </a:r>
            <a:r>
              <a:rPr lang="ar-EG" sz="3600" dirty="0">
                <a:latin typeface="Times New Roman" panose="02020603050405020304" pitchFamily="18" charset="0"/>
                <a:cs typeface="Times New Roman" panose="02020603050405020304" pitchFamily="18" charset="0"/>
              </a:rPr>
              <a:t> للمندوبات </a:t>
            </a:r>
            <a:r>
              <a:rPr lang="ar-EG" sz="3600" u="sng" dirty="0">
                <a:latin typeface="Times New Roman" panose="02020603050405020304" pitchFamily="18" charset="0"/>
                <a:cs typeface="Times New Roman" panose="02020603050405020304" pitchFamily="18" charset="0"/>
              </a:rPr>
              <a:t>بجميع</a:t>
            </a:r>
            <a:r>
              <a:rPr lang="ar-EG" sz="3600" dirty="0">
                <a:latin typeface="Times New Roman" panose="02020603050405020304" pitchFamily="18" charset="0"/>
                <a:cs typeface="Times New Roman" panose="02020603050405020304" pitchFamily="18" charset="0"/>
              </a:rPr>
              <a:t> </a:t>
            </a:r>
            <a:r>
              <a:rPr lang="ar-EG" sz="3600" u="sng" dirty="0">
                <a:latin typeface="Times New Roman" panose="02020603050405020304" pitchFamily="18" charset="0"/>
                <a:cs typeface="Times New Roman" panose="02020603050405020304" pitchFamily="18" charset="0"/>
              </a:rPr>
              <a:t>أنواعها</a:t>
            </a:r>
            <a:r>
              <a:rPr lang="ar-EG" sz="3600" dirty="0" smtClean="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a:p>
            <a:pPr lvl="0" algn="r">
              <a:lnSpc>
                <a:spcPct val="150000"/>
              </a:lnSpc>
            </a:pPr>
            <a:r>
              <a:rPr lang="ar-EG" sz="3600" b="1" dirty="0" smtClean="0">
                <a:latin typeface="Times New Roman" panose="02020603050405020304" pitchFamily="18" charset="0"/>
                <a:cs typeface="Times New Roman" panose="02020603050405020304" pitchFamily="18" charset="0"/>
              </a:rPr>
              <a:t>"وافعلوا الخير لعلكم تفلحون“ </a:t>
            </a:r>
            <a:endParaRPr lang="en-US" sz="3600" b="1" dirty="0" smtClean="0">
              <a:latin typeface="Times New Roman" panose="02020603050405020304" pitchFamily="18" charset="0"/>
              <a:cs typeface="Times New Roman" panose="02020603050405020304" pitchFamily="18" charset="0"/>
            </a:endParaRPr>
          </a:p>
          <a:p>
            <a:pPr lvl="0" algn="r">
              <a:lnSpc>
                <a:spcPct val="150000"/>
              </a:lnSpc>
            </a:pPr>
            <a:r>
              <a:rPr lang="ar-EG" sz="3600" b="1" dirty="0" smtClean="0">
                <a:latin typeface="Times New Roman" panose="02020603050405020304" pitchFamily="18" charset="0"/>
                <a:cs typeface="Times New Roman" panose="02020603050405020304" pitchFamily="18" charset="0"/>
              </a:rPr>
              <a:t>" وما تفعلوا من خير يعلمه الله"</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153768" y="3535289"/>
            <a:ext cx="1684344" cy="584775"/>
          </a:xfrm>
          <a:prstGeom prst="rect">
            <a:avLst/>
          </a:prstGeom>
          <a:noFill/>
        </p:spPr>
        <p:txBody>
          <a:bodyPr wrap="square" rtlCol="0">
            <a:spAutoFit/>
          </a:bodyPr>
          <a:lstStyle/>
          <a:p>
            <a:r>
              <a:rPr lang="ar-EG" dirty="0"/>
              <a:t>ا</a:t>
            </a:r>
            <a:r>
              <a:rPr lang="ar-EG" sz="3200" dirty="0">
                <a:latin typeface="Times New Roman" panose="02020603050405020304" pitchFamily="18" charset="0"/>
                <a:cs typeface="Times New Roman" panose="02020603050405020304" pitchFamily="18" charset="0"/>
              </a:rPr>
              <a:t>لحج 77</a:t>
            </a:r>
            <a:endParaRPr lang="en-US" sz="32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43293" y="4576080"/>
            <a:ext cx="1905293" cy="646331"/>
          </a:xfrm>
          <a:prstGeom prst="rect">
            <a:avLst/>
          </a:prstGeom>
          <a:noFill/>
        </p:spPr>
        <p:txBody>
          <a:bodyPr wrap="square" rtlCol="0">
            <a:spAutoFit/>
          </a:bodyPr>
          <a:lstStyle/>
          <a:p>
            <a:r>
              <a:rPr lang="ar-EG" sz="3600" dirty="0" smtClean="0">
                <a:latin typeface="Times New Roman" panose="02020603050405020304" pitchFamily="18" charset="0"/>
                <a:cs typeface="Times New Roman" panose="02020603050405020304" pitchFamily="18" charset="0"/>
              </a:rPr>
              <a:t>البقرة 197</a:t>
            </a:r>
            <a:endParaRPr lang="en-US" sz="36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656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0266" y="188388"/>
            <a:ext cx="8865561" cy="1088136"/>
          </a:xfrm>
        </p:spPr>
        <p:txBody>
          <a:bodyPr/>
          <a:lstStyle/>
          <a:p>
            <a:pPr algn="ctr" rtl="1"/>
            <a:r>
              <a:rPr lang="ar-EG" b="1" dirty="0">
                <a:latin typeface="Times New Roman" panose="02020603050405020304" pitchFamily="18" charset="0"/>
                <a:cs typeface="Times New Roman" panose="02020603050405020304" pitchFamily="18" charset="0"/>
              </a:rPr>
              <a:t>عن الترك </a:t>
            </a:r>
            <a:r>
              <a:rPr lang="ar-EG" b="1" dirty="0"/>
              <a:t>		</a:t>
            </a:r>
            <a:r>
              <a:rPr lang="ar-EG"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TARK</a:t>
            </a:r>
            <a:r>
              <a:rPr lang="ar-EG"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38959" y="1276524"/>
            <a:ext cx="10725665" cy="206210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On: What </a:t>
            </a:r>
            <a:r>
              <a:rPr lang="en-US" sz="3200" dirty="0" smtClean="0">
                <a:latin typeface="Times New Roman" panose="02020603050405020304" pitchFamily="18" charset="0"/>
                <a:cs typeface="Times New Roman" panose="02020603050405020304" pitchFamily="18" charset="0"/>
              </a:rPr>
              <a:t>our </a:t>
            </a:r>
            <a:r>
              <a:rPr lang="ar-SA" sz="3200" dirty="0">
                <a:latin typeface="Times New Roman" panose="02020603050405020304" pitchFamily="18" charset="0"/>
                <a:cs typeface="Times New Roman" panose="02020603050405020304" pitchFamily="18" charset="0"/>
              </a:rPr>
              <a:t>ﷺ</a:t>
            </a:r>
            <a:r>
              <a:rPr lang="en-US" sz="3200" dirty="0" smtClean="0">
                <a:latin typeface="Times New Roman" panose="02020603050405020304" pitchFamily="18" charset="0"/>
                <a:cs typeface="Times New Roman" panose="02020603050405020304" pitchFamily="18" charset="0"/>
              </a:rPr>
              <a:t> </a:t>
            </a:r>
            <a:r>
              <a:rPr lang="ar-EG" sz="3200" dirty="0" smtClean="0">
                <a:latin typeface="Times New Roman" panose="02020603050405020304" pitchFamily="18" charset="0"/>
                <a:cs typeface="Times New Roman" panose="02020603050405020304" pitchFamily="18" charset="0"/>
              </a:rPr>
              <a:t>نبي</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did not do nor our righteous</a:t>
            </a:r>
            <a:r>
              <a:rPr lang="ar-EG" sz="3200" dirty="0">
                <a:latin typeface="Times New Roman" panose="02020603050405020304" pitchFamily="18" charset="0"/>
                <a:cs typeface="Times New Roman" panose="02020603050405020304" pitchFamily="18" charset="0"/>
              </a:rPr>
              <a:t>سلف </a:t>
            </a:r>
            <a:r>
              <a:rPr lang="en-US" sz="3200" dirty="0">
                <a:latin typeface="Times New Roman" panose="02020603050405020304" pitchFamily="18" charset="0"/>
                <a:cs typeface="Times New Roman" panose="02020603050405020304" pitchFamily="18" charset="0"/>
              </a:rPr>
              <a:t> predecessors, in the absence of a text which prohibits it….</a:t>
            </a:r>
          </a:p>
          <a:p>
            <a:r>
              <a:rPr lang="en-US" sz="3200" dirty="0">
                <a:latin typeface="Times New Roman" panose="02020603050405020304" pitchFamily="18" charset="0"/>
                <a:cs typeface="Times New Roman" panose="02020603050405020304" pitchFamily="18" charset="0"/>
              </a:rPr>
              <a:t>Probable Reasons for Abstinence (</a:t>
            </a:r>
            <a:r>
              <a:rPr lang="en-US" sz="3200" i="1" dirty="0">
                <a:latin typeface="Times New Roman" panose="02020603050405020304" pitchFamily="18" charset="0"/>
                <a:cs typeface="Times New Roman" panose="02020603050405020304" pitchFamily="18" charset="0"/>
              </a:rPr>
              <a:t>Tark</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55518" y="2970760"/>
            <a:ext cx="11789229" cy="3539430"/>
          </a:xfrm>
          <a:prstGeom prst="rect">
            <a:avLst/>
          </a:prstGeom>
          <a:noFill/>
        </p:spPr>
        <p:txBody>
          <a:bodyPr wrap="square" rtlCol="0">
            <a:spAutoFit/>
          </a:bodyPr>
          <a:lstStyle/>
          <a:p>
            <a:pPr lvl="0" algn="r" rtl="1"/>
            <a:r>
              <a:rPr lang="ar-EG" sz="3200" dirty="0">
                <a:latin typeface="Times New Roman" panose="02020603050405020304" pitchFamily="18" charset="0"/>
                <a:cs typeface="Times New Roman" panose="02020603050405020304" pitchFamily="18" charset="0"/>
              </a:rPr>
              <a:t>عادة</a:t>
            </a:r>
            <a:r>
              <a:rPr lang="ar-SA" sz="2400" dirty="0"/>
              <a:t>	</a:t>
            </a:r>
            <a:r>
              <a:rPr lang="en-US" sz="2400" dirty="0" smtClean="0"/>
              <a:t>									</a:t>
            </a:r>
            <a:r>
              <a:rPr lang="ar-SA"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Habitual.      </a:t>
            </a:r>
            <a:endParaRPr lang="en-US" sz="3200" dirty="0">
              <a:latin typeface="Times New Roman" panose="02020603050405020304" pitchFamily="18" charset="0"/>
              <a:cs typeface="Times New Roman" panose="02020603050405020304" pitchFamily="18" charset="0"/>
            </a:endParaRPr>
          </a:p>
          <a:p>
            <a:pPr lvl="0" algn="r" rtl="1"/>
            <a:r>
              <a:rPr lang="ar-EG" sz="3200" dirty="0">
                <a:latin typeface="Times New Roman" panose="02020603050405020304" pitchFamily="18" charset="0"/>
                <a:cs typeface="Times New Roman" panose="02020603050405020304" pitchFamily="18" charset="0"/>
              </a:rPr>
              <a:t>مخافة أن </a:t>
            </a:r>
            <a:r>
              <a:rPr lang="ar-EG" sz="3200" dirty="0" smtClean="0">
                <a:latin typeface="Times New Roman" panose="02020603050405020304" pitchFamily="18" charset="0"/>
                <a:cs typeface="Times New Roman" panose="02020603050405020304" pitchFamily="18" charset="0"/>
              </a:rPr>
              <a:t>يفرض</a:t>
            </a:r>
            <a:r>
              <a:rPr lang="en-US" sz="3200" dirty="0" smtClean="0">
                <a:latin typeface="Times New Roman" panose="02020603050405020304" pitchFamily="18" charset="0"/>
                <a:cs typeface="Times New Roman" panose="02020603050405020304" pitchFamily="18" charset="0"/>
              </a:rPr>
              <a:t>   		   			  To Convey not obligatory.       </a:t>
            </a:r>
            <a:endParaRPr lang="en-US" sz="3200" dirty="0">
              <a:latin typeface="Times New Roman" panose="02020603050405020304" pitchFamily="18" charset="0"/>
              <a:cs typeface="Times New Roman" panose="02020603050405020304" pitchFamily="18" charset="0"/>
            </a:endParaRPr>
          </a:p>
          <a:p>
            <a:pPr lvl="0" algn="r" rtl="1"/>
            <a:r>
              <a:rPr lang="ar-EG" sz="3200" dirty="0">
                <a:latin typeface="Times New Roman" panose="02020603050405020304" pitchFamily="18" charset="0"/>
                <a:cs typeface="Times New Roman" panose="02020603050405020304" pitchFamily="18" charset="0"/>
              </a:rPr>
              <a:t>عدم التفكير </a:t>
            </a:r>
            <a:r>
              <a:rPr lang="ar-EG" sz="3200" dirty="0" smtClean="0">
                <a:latin typeface="Times New Roman" panose="02020603050405020304" pitchFamily="18" charset="0"/>
                <a:cs typeface="Times New Roman" panose="02020603050405020304" pitchFamily="18" charset="0"/>
              </a:rPr>
              <a:t>فيه</a:t>
            </a:r>
            <a:r>
              <a:rPr lang="en-US" sz="3200" dirty="0" smtClean="0">
                <a:latin typeface="Times New Roman" panose="02020603050405020304" pitchFamily="18" charset="0"/>
                <a:cs typeface="Times New Roman" panose="02020603050405020304" pitchFamily="18" charset="0"/>
              </a:rPr>
              <a:t>				               	Was not of concern.        </a:t>
            </a:r>
            <a:r>
              <a:rPr lang="ar-EG" sz="3200" dirty="0" smtClean="0">
                <a:latin typeface="Times New Roman" panose="02020603050405020304" pitchFamily="18" charset="0"/>
                <a:cs typeface="Times New Roman" panose="02020603050405020304" pitchFamily="18" charset="0"/>
              </a:rPr>
              <a:t>لدخوله </a:t>
            </a:r>
            <a:r>
              <a:rPr lang="ar-EG" sz="3200" dirty="0">
                <a:latin typeface="Times New Roman" panose="02020603050405020304" pitchFamily="18" charset="0"/>
                <a:cs typeface="Times New Roman" panose="02020603050405020304" pitchFamily="18" charset="0"/>
              </a:rPr>
              <a:t>في عموم </a:t>
            </a:r>
            <a:r>
              <a:rPr lang="ar-EG" sz="3200" dirty="0" smtClean="0">
                <a:latin typeface="Times New Roman" panose="02020603050405020304" pitchFamily="18" charset="0"/>
                <a:cs typeface="Times New Roman" panose="02020603050405020304" pitchFamily="18" charset="0"/>
              </a:rPr>
              <a:t>نصوص</a:t>
            </a:r>
            <a:r>
              <a:rPr lang="en-US" sz="3200" dirty="0" smtClean="0">
                <a:latin typeface="Times New Roman" panose="02020603050405020304" pitchFamily="18" charset="0"/>
                <a:cs typeface="Times New Roman" panose="02020603050405020304" pitchFamily="18" charset="0"/>
              </a:rPr>
              <a:t>	   		 Already included in general text.	 </a:t>
            </a:r>
          </a:p>
          <a:p>
            <a:pPr lvl="0" algn="r" rtl="1"/>
            <a:r>
              <a:rPr lang="ar-SA" sz="3200" dirty="0">
                <a:latin typeface="Times New Roman" panose="02020603050405020304" pitchFamily="18" charset="0"/>
                <a:cs typeface="Times New Roman" panose="02020603050405020304" pitchFamily="18" charset="0"/>
              </a:rPr>
              <a:t>خ</a:t>
            </a:r>
            <a:r>
              <a:rPr lang="ar-EG" sz="3200" dirty="0">
                <a:latin typeface="Times New Roman" panose="02020603050405020304" pitchFamily="18" charset="0"/>
                <a:cs typeface="Times New Roman" panose="02020603050405020304" pitchFamily="18" charset="0"/>
              </a:rPr>
              <a:t>شية الحرج / تغير القلوب</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Merciful concern.</a:t>
            </a:r>
          </a:p>
          <a:p>
            <a:pPr lvl="0" algn="r" rtl="1"/>
            <a:r>
              <a:rPr lang="ar-SA" sz="3200" dirty="0" smtClean="0">
                <a:latin typeface="Times New Roman" panose="02020603050405020304" pitchFamily="18" charset="0"/>
                <a:cs typeface="Times New Roman" panose="02020603050405020304" pitchFamily="18" charset="0"/>
              </a:rPr>
              <a:t>الترك </a:t>
            </a:r>
            <a:r>
              <a:rPr lang="ar-SA" sz="3200" dirty="0">
                <a:latin typeface="Times New Roman" panose="02020603050405020304" pitchFamily="18" charset="0"/>
                <a:cs typeface="Times New Roman" panose="02020603050405020304" pitchFamily="18" charset="0"/>
              </a:rPr>
              <a:t>إلى ما هو أفضل</a:t>
            </a:r>
            <a:r>
              <a:rPr lang="en-US" sz="3200" dirty="0">
                <a:latin typeface="Times New Roman" panose="02020603050405020304" pitchFamily="18" charset="0"/>
                <a:cs typeface="Times New Roman" panose="02020603050405020304" pitchFamily="18" charset="0"/>
              </a:rPr>
              <a:t>     		 For a more meritorious alternative </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7543800" y="6099054"/>
            <a:ext cx="4391942" cy="584775"/>
          </a:xfrm>
          <a:prstGeom prst="rect">
            <a:avLst/>
          </a:prstGeom>
          <a:noFill/>
        </p:spPr>
        <p:txBody>
          <a:bodyPr wrap="square" rtlCol="0">
            <a:spAutoFit/>
          </a:bodyPr>
          <a:lstStyle/>
          <a:p>
            <a:pPr algn="r"/>
            <a:r>
              <a:rPr lang="ar-SA" sz="3200" b="1" dirty="0">
                <a:latin typeface="Times New Roman" panose="02020603050405020304" pitchFamily="18" charset="0"/>
                <a:cs typeface="Times New Roman" panose="02020603050405020304" pitchFamily="18" charset="0"/>
              </a:rPr>
              <a:t>إذا ثبت الإحتمال سقط الإستدلال</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84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2728" y="358771"/>
            <a:ext cx="11318787" cy="1088136"/>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Harām &amp; Makrūh from Text of </a:t>
            </a:r>
            <a:r>
              <a:rPr lang="en-US" i="1" dirty="0" smtClean="0">
                <a:latin typeface="Times New Roman" panose="02020603050405020304" pitchFamily="18" charset="0"/>
                <a:cs typeface="Times New Roman" panose="02020603050405020304" pitchFamily="18" charset="0"/>
              </a:rPr>
              <a:t>NAHY</a:t>
            </a:r>
            <a:r>
              <a:rPr lang="ar-EG" i="1" dirty="0" smtClean="0">
                <a:latin typeface="Times New Roman" panose="02020603050405020304" pitchFamily="18" charset="0"/>
                <a:cs typeface="Times New Roman" panose="02020603050405020304" pitchFamily="18" charset="0"/>
              </a:rPr>
              <a:t/>
            </a:r>
            <a:br>
              <a:rPr lang="ar-EG" i="1" dirty="0" smtClean="0">
                <a:latin typeface="Times New Roman" panose="02020603050405020304" pitchFamily="18" charset="0"/>
                <a:cs typeface="Times New Roman" panose="02020603050405020304" pitchFamily="18" charset="0"/>
              </a:rPr>
            </a:br>
            <a:r>
              <a:rPr lang="ar-EG" b="1" dirty="0" smtClean="0">
                <a:latin typeface="Times New Roman" panose="02020603050405020304" pitchFamily="18" charset="0"/>
                <a:cs typeface="Times New Roman" panose="02020603050405020304" pitchFamily="18" charset="0"/>
              </a:rPr>
              <a:t>صيغ النهي</a:t>
            </a:r>
            <a:r>
              <a:rPr lang="ar-SA"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32060" y="1508185"/>
            <a:ext cx="2447850" cy="523220"/>
          </a:xfrm>
          <a:prstGeom prst="rect">
            <a:avLst/>
          </a:prstGeom>
          <a:noFill/>
        </p:spPr>
        <p:txBody>
          <a:bodyPr wrap="square" rtlCol="0">
            <a:spAutoFit/>
          </a:bodyPr>
          <a:lstStyle/>
          <a:p>
            <a:pPr lvl="0"/>
            <a:r>
              <a:rPr lang="en-US" sz="2800" b="1" dirty="0" smtClean="0">
                <a:latin typeface="Times New Roman" panose="02020603050405020304" pitchFamily="18" charset="0"/>
                <a:cs typeface="Times New Roman" panose="02020603050405020304" pitchFamily="18" charset="0"/>
              </a:rPr>
              <a:t>Qur’ān said</a:t>
            </a: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16073" y="2092683"/>
            <a:ext cx="11475308" cy="4524315"/>
          </a:xfrm>
          <a:prstGeom prst="rect">
            <a:avLst/>
          </a:prstGeom>
          <a:noFill/>
        </p:spPr>
        <p:txBody>
          <a:bodyPr wrap="square" rtlCol="0">
            <a:spAutoFit/>
          </a:bodyPr>
          <a:lstStyle/>
          <a:p>
            <a:pPr algn="r" rtl="1"/>
            <a:r>
              <a:rPr lang="ar-EG" sz="3600" dirty="0">
                <a:latin typeface="Times New Roman" pitchFamily="18" charset="0"/>
                <a:cs typeface="Times New Roman" pitchFamily="18" charset="0"/>
              </a:rPr>
              <a:t>"وما </a:t>
            </a:r>
            <a:r>
              <a:rPr lang="ar-EG" sz="3600" u="sng" dirty="0">
                <a:latin typeface="Times New Roman" pitchFamily="18" charset="0"/>
                <a:cs typeface="Times New Roman" pitchFamily="18" charset="0"/>
              </a:rPr>
              <a:t>آتاكم</a:t>
            </a:r>
            <a:r>
              <a:rPr lang="ar-EG" sz="3600" dirty="0">
                <a:latin typeface="Times New Roman" pitchFamily="18" charset="0"/>
                <a:cs typeface="Times New Roman" pitchFamily="18" charset="0"/>
              </a:rPr>
              <a:t> الرسول فخذوه وما </a:t>
            </a:r>
            <a:r>
              <a:rPr lang="ar-EG" sz="3600" u="sng" dirty="0">
                <a:latin typeface="Times New Roman" pitchFamily="18" charset="0"/>
                <a:cs typeface="Times New Roman" pitchFamily="18" charset="0"/>
              </a:rPr>
              <a:t>نهاكم</a:t>
            </a:r>
            <a:r>
              <a:rPr lang="ar-EG" sz="3600" dirty="0">
                <a:latin typeface="Times New Roman" pitchFamily="18" charset="0"/>
                <a:cs typeface="Times New Roman" pitchFamily="18" charset="0"/>
              </a:rPr>
              <a:t> </a:t>
            </a:r>
            <a:r>
              <a:rPr lang="ar-EG" sz="3600" u="sng" dirty="0">
                <a:latin typeface="Times New Roman" pitchFamily="18" charset="0"/>
                <a:cs typeface="Times New Roman" pitchFamily="18" charset="0"/>
              </a:rPr>
              <a:t>عنه</a:t>
            </a:r>
            <a:r>
              <a:rPr lang="ar-EG" sz="3600" dirty="0">
                <a:latin typeface="Times New Roman" pitchFamily="18" charset="0"/>
                <a:cs typeface="Times New Roman" pitchFamily="18" charset="0"/>
              </a:rPr>
              <a:t> </a:t>
            </a:r>
            <a:r>
              <a:rPr lang="ar-EG" sz="3600" u="sng" dirty="0" smtClean="0">
                <a:latin typeface="Times New Roman" pitchFamily="18" charset="0"/>
                <a:cs typeface="Times New Roman" pitchFamily="18" charset="0"/>
              </a:rPr>
              <a:t>فانتهوا</a:t>
            </a:r>
            <a:r>
              <a:rPr lang="ar-EG" sz="3600" dirty="0" smtClean="0">
                <a:latin typeface="Times New Roman" pitchFamily="18" charset="0"/>
                <a:cs typeface="Times New Roman" pitchFamily="18" charset="0"/>
              </a:rPr>
              <a:t>"</a:t>
            </a:r>
            <a:r>
              <a:rPr lang="ar-SA" sz="3600" dirty="0" smtClean="0"/>
              <a:t>   </a:t>
            </a:r>
            <a:r>
              <a:rPr lang="ar-SA" sz="3600" dirty="0" smtClean="0">
                <a:latin typeface="Times New Roman" panose="02020603050405020304" pitchFamily="18" charset="0"/>
                <a:cs typeface="Times New Roman" panose="02020603050405020304" pitchFamily="18" charset="0"/>
              </a:rPr>
              <a:t>الحشر 7</a:t>
            </a:r>
            <a:endParaRPr lang="en-US" sz="3600" dirty="0" smtClean="0">
              <a:latin typeface="Times New Roman" panose="02020603050405020304" pitchFamily="18" charset="0"/>
              <a:cs typeface="Times New Roman" panose="02020603050405020304" pitchFamily="18" charset="0"/>
            </a:endParaRPr>
          </a:p>
          <a:p>
            <a:pPr algn="r" rtl="1"/>
            <a:endParaRPr lang="ar-SA" sz="3600" dirty="0" smtClean="0">
              <a:latin typeface="Times New Roman" panose="02020603050405020304" pitchFamily="18" charset="0"/>
              <a:cs typeface="Times New Roman" panose="02020603050405020304" pitchFamily="18" charset="0"/>
            </a:endParaRPr>
          </a:p>
          <a:p>
            <a:pPr algn="r" rtl="1"/>
            <a:r>
              <a:rPr lang="en-US" sz="3600" dirty="0" smtClean="0">
                <a:latin typeface="Times New Roman" pitchFamily="18" charset="0"/>
                <a:cs typeface="Times New Roman" pitchFamily="18" charset="0"/>
              </a:rPr>
              <a:t> </a:t>
            </a:r>
            <a:r>
              <a:rPr lang="ar-EG" sz="3600" dirty="0">
                <a:latin typeface="Times New Roman" pitchFamily="18" charset="0"/>
                <a:cs typeface="Times New Roman" pitchFamily="18" charset="0"/>
              </a:rPr>
              <a:t>وما تركه فانتهوا </a:t>
            </a:r>
            <a:r>
              <a:rPr lang="ar-EG" sz="3600" dirty="0" smtClean="0">
                <a:latin typeface="Times New Roman" pitchFamily="18" charset="0"/>
                <a:cs typeface="Times New Roman" pitchFamily="18" charset="0"/>
              </a:rPr>
              <a:t>عنه</a:t>
            </a:r>
            <a:r>
              <a:rPr lang="en-US" sz="3600" dirty="0" smtClean="0">
                <a:latin typeface="Times New Roman" pitchFamily="18" charset="0"/>
                <a:cs typeface="Times New Roman" pitchFamily="18" charset="0"/>
              </a:rPr>
              <a:t> </a:t>
            </a:r>
            <a:r>
              <a:rPr lang="ar-EG"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3600" u="sng" dirty="0" smtClean="0">
                <a:latin typeface="Times New Roman" panose="02020603050405020304" pitchFamily="18" charset="0"/>
                <a:cs typeface="Times New Roman" panose="02020603050405020304" pitchFamily="18" charset="0"/>
              </a:rPr>
              <a:t>Did </a:t>
            </a:r>
            <a:r>
              <a:rPr lang="en-US" sz="3600" u="sng" dirty="0">
                <a:latin typeface="Times New Roman" panose="02020603050405020304" pitchFamily="18" charset="0"/>
                <a:cs typeface="Times New Roman" panose="02020603050405020304" pitchFamily="18" charset="0"/>
              </a:rPr>
              <a:t>not say:</a:t>
            </a:r>
            <a:r>
              <a:rPr lang="ar-EG"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a:p>
            <a:pPr algn="r" rtl="1"/>
            <a:endParaRPr lang="ar-SA" sz="3600" dirty="0">
              <a:latin typeface="Times New Roman" panose="02020603050405020304" pitchFamily="18" charset="0"/>
              <a:cs typeface="Times New Roman" panose="02020603050405020304" pitchFamily="18" charset="0"/>
            </a:endParaRPr>
          </a:p>
          <a:p>
            <a:pPr algn="r" rtl="1"/>
            <a:r>
              <a:rPr lang="ar-EG" sz="3600" b="1" dirty="0" smtClean="0">
                <a:latin typeface="Times New Roman" panose="02020603050405020304" pitchFamily="18" charset="0"/>
                <a:cs typeface="Times New Roman" panose="02020603050405020304" pitchFamily="18" charset="0"/>
              </a:rPr>
              <a:t>"</a:t>
            </a:r>
            <a:r>
              <a:rPr lang="ar-EG" sz="3600" b="1" dirty="0">
                <a:latin typeface="Times New Roman" panose="02020603050405020304" pitchFamily="18" charset="0"/>
                <a:cs typeface="Times New Roman" panose="02020603050405020304" pitchFamily="18" charset="0"/>
              </a:rPr>
              <a:t>وما أمرتكم به فائتوا منه ما استطعتم وما نهيتكم عنه </a:t>
            </a:r>
            <a:r>
              <a:rPr lang="ar-EG" sz="3600" b="1" dirty="0" smtClean="0">
                <a:latin typeface="Times New Roman" panose="02020603050405020304" pitchFamily="18" charset="0"/>
                <a:cs typeface="Times New Roman" panose="02020603050405020304" pitchFamily="18" charset="0"/>
              </a:rPr>
              <a:t>فاجتنبوه"</a:t>
            </a: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 خ </a:t>
            </a:r>
            <a:r>
              <a:rPr lang="ar-EG" sz="3600" dirty="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م</a:t>
            </a:r>
            <a:endParaRPr lang="en-US" sz="3600" dirty="0" smtClean="0">
              <a:latin typeface="Times New Roman" panose="02020603050405020304" pitchFamily="18" charset="0"/>
              <a:cs typeface="Times New Roman" panose="02020603050405020304" pitchFamily="18" charset="0"/>
            </a:endParaRPr>
          </a:p>
          <a:p>
            <a:pPr algn="r" rtl="1"/>
            <a:endParaRPr lang="en-US" sz="3600" dirty="0" smtClean="0">
              <a:latin typeface="Times New Roman" panose="02020603050405020304" pitchFamily="18" charset="0"/>
              <a:cs typeface="Times New Roman" panose="02020603050405020304" pitchFamily="18" charset="0"/>
            </a:endParaRPr>
          </a:p>
          <a:p>
            <a:pPr lvl="8"/>
            <a:r>
              <a:rPr lang="en-US" sz="3600" u="sng" dirty="0">
                <a:latin typeface="Times New Roman" panose="02020603050405020304" pitchFamily="18" charset="0"/>
                <a:cs typeface="Times New Roman" panose="02020603050405020304" pitchFamily="18" charset="0"/>
              </a:rPr>
              <a:t>Did not say:</a:t>
            </a:r>
            <a:r>
              <a:rPr lang="en-US" sz="3600" dirty="0">
                <a:latin typeface="Times New Roman" panose="02020603050405020304" pitchFamily="18" charset="0"/>
                <a:cs typeface="Times New Roman" panose="02020603050405020304" pitchFamily="18" charset="0"/>
              </a:rPr>
              <a:t>	</a:t>
            </a:r>
            <a:r>
              <a:rPr lang="en-US" sz="3600" dirty="0"/>
              <a:t>	     	 </a:t>
            </a:r>
            <a:r>
              <a:rPr lang="ar-EG" sz="3600" u="sng" dirty="0">
                <a:latin typeface="Times New Roman" panose="02020603050405020304" pitchFamily="18" charset="0"/>
                <a:cs typeface="Times New Roman" panose="02020603050405020304" pitchFamily="18" charset="0"/>
              </a:rPr>
              <a:t>وما تركته فاجتنبوه</a:t>
            </a:r>
            <a:endParaRPr lang="en-US" sz="3600" dirty="0">
              <a:latin typeface="Times New Roman" panose="02020603050405020304" pitchFamily="18" charset="0"/>
              <a:cs typeface="Times New Roman" panose="02020603050405020304" pitchFamily="18" charset="0"/>
            </a:endParaRPr>
          </a:p>
          <a:p>
            <a:pPr algn="r" rtl="1"/>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18101" y="3920336"/>
            <a:ext cx="2447850" cy="523220"/>
          </a:xfrm>
          <a:prstGeom prst="rect">
            <a:avLst/>
          </a:prstGeom>
          <a:noFill/>
        </p:spPr>
        <p:txBody>
          <a:bodyPr wrap="square" rtlCol="0">
            <a:spAutoFit/>
          </a:bodyPr>
          <a:lstStyle/>
          <a:p>
            <a:pPr lvl="0"/>
            <a:r>
              <a:rPr lang="en-US" sz="2800" b="1" dirty="0" smtClean="0">
                <a:latin typeface="Times New Roman" panose="02020603050405020304" pitchFamily="18" charset="0"/>
                <a:cs typeface="Times New Roman" panose="02020603050405020304" pitchFamily="18" charset="0"/>
              </a:rPr>
              <a:t>Hadith said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11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95145" y="652735"/>
            <a:ext cx="8865561" cy="1088136"/>
          </a:xfrm>
        </p:spPr>
        <p:txBody>
          <a:bodyPr/>
          <a:lstStyle/>
          <a:p>
            <a:pPr algn="ctr"/>
            <a:r>
              <a:rPr lang="en-US" b="1" dirty="0" smtClean="0">
                <a:latin typeface="Times New Roman" panose="02020603050405020304" pitchFamily="18" charset="0"/>
                <a:cs typeface="Times New Roman" panose="02020603050405020304" pitchFamily="18" charset="0"/>
              </a:rPr>
              <a:t>Definition </a:t>
            </a:r>
            <a:r>
              <a:rPr lang="en-US" b="1" dirty="0">
                <a:latin typeface="Times New Roman" panose="02020603050405020304" pitchFamily="18" charset="0"/>
                <a:cs typeface="Times New Roman" panose="02020603050405020304" pitchFamily="18" charset="0"/>
              </a:rPr>
              <a:t>of Sunnah </a:t>
            </a:r>
            <a:r>
              <a:rPr lang="en-US" b="1" dirty="0" smtClean="0">
                <a:latin typeface="Times New Roman" panose="02020603050405020304" pitchFamily="18" charset="0"/>
                <a:cs typeface="Times New Roman" panose="02020603050405020304" pitchFamily="18" charset="0"/>
              </a:rPr>
              <a:t>in</a:t>
            </a:r>
            <a:r>
              <a:rPr lang="ar-SA"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ar-EG" b="1" dirty="0">
                <a:latin typeface="Times New Roman" panose="02020603050405020304" pitchFamily="18" charset="0"/>
                <a:cs typeface="Times New Roman" panose="02020603050405020304" pitchFamily="18" charset="0"/>
              </a:rPr>
              <a:t>أصول الفقه</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427925" y="1865047"/>
            <a:ext cx="3912973" cy="1754326"/>
          </a:xfrm>
          <a:prstGeom prst="rect">
            <a:avLst/>
          </a:prstGeom>
          <a:noFill/>
        </p:spPr>
        <p:txBody>
          <a:bodyPr wrap="square" rtlCol="0">
            <a:spAutoFit/>
          </a:bodyPr>
          <a:lstStyle/>
          <a:p>
            <a:pPr lvl="0" algn="r" rtl="1"/>
            <a:r>
              <a:rPr lang="ar-SA" sz="3600" dirty="0" smtClean="0">
                <a:latin typeface="Times New Roman" panose="02020603050405020304" pitchFamily="18" charset="0"/>
                <a:cs typeface="Times New Roman" panose="02020603050405020304" pitchFamily="18" charset="0"/>
              </a:rPr>
              <a:t>قول </a:t>
            </a:r>
          </a:p>
          <a:p>
            <a:pPr lvl="0" algn="r" rtl="1"/>
            <a:r>
              <a:rPr lang="ar-EG" sz="3600" dirty="0" smtClean="0">
                <a:latin typeface="Times New Roman" panose="02020603050405020304" pitchFamily="18" charset="0"/>
                <a:cs typeface="Times New Roman" panose="02020603050405020304" pitchFamily="18" charset="0"/>
              </a:rPr>
              <a:t>فعل</a:t>
            </a:r>
            <a:endParaRPr lang="en-US" sz="3600" dirty="0">
              <a:latin typeface="Times New Roman" panose="02020603050405020304" pitchFamily="18" charset="0"/>
              <a:cs typeface="Times New Roman" panose="02020603050405020304" pitchFamily="18" charset="0"/>
            </a:endParaRPr>
          </a:p>
          <a:p>
            <a:pPr algn="r"/>
            <a:r>
              <a:rPr lang="ar-EG" sz="3600" dirty="0">
                <a:latin typeface="Times New Roman" panose="02020603050405020304" pitchFamily="18" charset="0"/>
                <a:cs typeface="Times New Roman" panose="02020603050405020304" pitchFamily="18" charset="0"/>
              </a:rPr>
              <a:t>تقرير</a:t>
            </a:r>
            <a:endParaRPr lang="en-US" sz="3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155371" y="3984721"/>
            <a:ext cx="9070565" cy="646331"/>
          </a:xfrm>
          <a:prstGeom prst="rect">
            <a:avLst/>
          </a:prstGeom>
          <a:noFill/>
        </p:spPr>
        <p:txBody>
          <a:bodyPr wrap="square" rtlCol="0">
            <a:spAutoFit/>
          </a:bodyPr>
          <a:lstStyle/>
          <a:p>
            <a:pPr algn="ctr"/>
            <a:r>
              <a:rPr lang="en-US" sz="3600" u="sng" dirty="0">
                <a:latin typeface="Times New Roman" panose="02020603050405020304" pitchFamily="18" charset="0"/>
                <a:cs typeface="Times New Roman" panose="02020603050405020304" pitchFamily="18" charset="0"/>
              </a:rPr>
              <a:t>They did not </a:t>
            </a:r>
            <a:r>
              <a:rPr lang="en-US" sz="3600" u="sng" dirty="0" smtClean="0">
                <a:latin typeface="Times New Roman" panose="02020603050405020304" pitchFamily="18" charset="0"/>
                <a:cs typeface="Times New Roman" panose="02020603050405020304" pitchFamily="18" charset="0"/>
              </a:rPr>
              <a:t>say / mention</a:t>
            </a:r>
            <a:r>
              <a:rPr lang="en-US" sz="3600" dirty="0" smtClean="0">
                <a:latin typeface="Times New Roman" panose="02020603050405020304" pitchFamily="18" charset="0"/>
                <a:cs typeface="Times New Roman" panose="02020603050405020304" pitchFamily="18" charset="0"/>
              </a:rPr>
              <a:t>		  </a:t>
            </a:r>
            <a:r>
              <a:rPr lang="ar-EG" sz="3600" u="dbl" dirty="0">
                <a:latin typeface="Times New Roman" panose="02020603050405020304" pitchFamily="18" charset="0"/>
                <a:cs typeface="Times New Roman" panose="02020603050405020304" pitchFamily="18" charset="0"/>
              </a:rPr>
              <a:t>ترك</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8618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49574" y="514959"/>
            <a:ext cx="8865561" cy="1088136"/>
          </a:xfrm>
        </p:spPr>
        <p:txBody>
          <a:bodyPr/>
          <a:lstStyle/>
          <a:p>
            <a:pPr algn="ctr"/>
            <a:r>
              <a:rPr lang="en-US" b="1" dirty="0" smtClean="0">
                <a:latin typeface="Times New Roman" panose="02020603050405020304" pitchFamily="18" charset="0"/>
                <a:cs typeface="Times New Roman" panose="02020603050405020304" pitchFamily="18" charset="0"/>
              </a:rPr>
              <a:t>Definition </a:t>
            </a:r>
            <a:r>
              <a:rPr lang="en-US" b="1" dirty="0">
                <a:latin typeface="Times New Roman" panose="02020603050405020304" pitchFamily="18" charset="0"/>
                <a:cs typeface="Times New Roman" panose="02020603050405020304" pitchFamily="18" charset="0"/>
              </a:rPr>
              <a:t>of Sunnah </a:t>
            </a:r>
            <a:r>
              <a:rPr lang="en-US" b="1" dirty="0" smtClean="0">
                <a:latin typeface="Times New Roman" panose="02020603050405020304" pitchFamily="18" charset="0"/>
                <a:cs typeface="Times New Roman" panose="02020603050405020304" pitchFamily="18" charset="0"/>
              </a:rPr>
              <a:t>in  </a:t>
            </a:r>
            <a:r>
              <a:rPr lang="ar-EG" b="1" dirty="0">
                <a:latin typeface="Times New Roman" panose="02020603050405020304" pitchFamily="18" charset="0"/>
                <a:cs typeface="Times New Roman" panose="02020603050405020304" pitchFamily="18" charset="0"/>
              </a:rPr>
              <a:t>أصول الفقه</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93446" y="2125363"/>
            <a:ext cx="11516496" cy="2862322"/>
          </a:xfrm>
          <a:prstGeom prst="rect">
            <a:avLst/>
          </a:prstGeom>
          <a:noFill/>
        </p:spPr>
        <p:txBody>
          <a:bodyPr wrap="square" rtlCol="0">
            <a:spAutoFit/>
          </a:bodyPr>
          <a:lstStyle/>
          <a:p>
            <a:pPr algn="r" rtl="1"/>
            <a:r>
              <a:rPr lang="ar-EG" sz="3600" dirty="0">
                <a:latin typeface="Times New Roman" panose="02020603050405020304" pitchFamily="18" charset="0"/>
                <a:cs typeface="Times New Roman" panose="02020603050405020304" pitchFamily="18" charset="0"/>
              </a:rPr>
              <a:t>الترك </a:t>
            </a:r>
            <a:r>
              <a:rPr lang="ar-EG" sz="3600" u="sng" dirty="0">
                <a:latin typeface="Times New Roman" panose="02020603050405020304" pitchFamily="18" charset="0"/>
                <a:cs typeface="Times New Roman" panose="02020603050405020304" pitchFamily="18" charset="0"/>
              </a:rPr>
              <a:t>أصل</a:t>
            </a:r>
            <a:r>
              <a:rPr lang="ar-EG" sz="3600" dirty="0">
                <a:latin typeface="Times New Roman" panose="02020603050405020304" pitchFamily="18" charset="0"/>
                <a:cs typeface="Times New Roman" panose="02020603050405020304" pitchFamily="18" charset="0"/>
              </a:rPr>
              <a:t> لأنه عدم (فعل) والعدم الأصلي لا يدل على </a:t>
            </a:r>
            <a:r>
              <a:rPr lang="ar-EG" sz="3600" dirty="0" smtClean="0">
                <a:latin typeface="Times New Roman" panose="02020603050405020304" pitchFamily="18" charset="0"/>
                <a:cs typeface="Times New Roman" panose="02020603050405020304" pitchFamily="18" charset="0"/>
              </a:rPr>
              <a:t>حكم</a:t>
            </a:r>
            <a:endParaRPr lang="en-US" sz="3600" dirty="0" smtClean="0">
              <a:latin typeface="Times New Roman" panose="02020603050405020304" pitchFamily="18" charset="0"/>
              <a:cs typeface="Times New Roman" panose="02020603050405020304" pitchFamily="18" charset="0"/>
            </a:endParaRPr>
          </a:p>
          <a:p>
            <a:pPr algn="r" rtl="1"/>
            <a:endParaRPr lang="en-US" sz="3600" dirty="0">
              <a:latin typeface="Times New Roman" panose="02020603050405020304" pitchFamily="18" charset="0"/>
              <a:cs typeface="Times New Roman" panose="02020603050405020304" pitchFamily="18" charset="0"/>
            </a:endParaRPr>
          </a:p>
          <a:p>
            <a:r>
              <a:rPr lang="en-US" sz="3600" i="1" dirty="0">
                <a:latin typeface="Times New Roman" panose="02020603050405020304" pitchFamily="18" charset="0"/>
                <a:cs typeface="Times New Roman" panose="02020603050405020304" pitchFamily="18" charset="0"/>
              </a:rPr>
              <a:t>Tark </a:t>
            </a:r>
            <a:r>
              <a:rPr lang="en-US" sz="3600" dirty="0">
                <a:latin typeface="Times New Roman" panose="02020603050405020304" pitchFamily="18" charset="0"/>
                <a:cs typeface="Times New Roman" panose="02020603050405020304" pitchFamily="18" charset="0"/>
              </a:rPr>
              <a:t>(Not Doing) Absence of Acting is the </a:t>
            </a:r>
            <a:r>
              <a:rPr lang="en-US" sz="3600" u="sng" dirty="0">
                <a:latin typeface="Times New Roman" panose="02020603050405020304" pitchFamily="18" charset="0"/>
                <a:cs typeface="Times New Roman" panose="02020603050405020304" pitchFamily="18" charset="0"/>
              </a:rPr>
              <a:t>original state</a:t>
            </a:r>
            <a:r>
              <a:rPr lang="en-US" sz="3600" dirty="0">
                <a:latin typeface="Times New Roman" panose="02020603050405020304" pitchFamily="18" charset="0"/>
                <a:cs typeface="Times New Roman" panose="02020603050405020304" pitchFamily="18" charset="0"/>
              </a:rPr>
              <a:t>. It </a:t>
            </a:r>
            <a:r>
              <a:rPr lang="en-US" sz="3600" u="sng" dirty="0">
                <a:latin typeface="Times New Roman" panose="02020603050405020304" pitchFamily="18" charset="0"/>
                <a:cs typeface="Times New Roman" panose="02020603050405020304" pitchFamily="18" charset="0"/>
              </a:rPr>
              <a:t>does not</a:t>
            </a:r>
            <a:r>
              <a:rPr lang="en-US" sz="3600" dirty="0">
                <a:latin typeface="Times New Roman" panose="02020603050405020304" pitchFamily="18" charset="0"/>
                <a:cs typeface="Times New Roman" panose="02020603050405020304" pitchFamily="18" charset="0"/>
              </a:rPr>
              <a:t> have </a:t>
            </a:r>
            <a:r>
              <a:rPr lang="en-US" sz="3600" u="sng" dirty="0">
                <a:latin typeface="Times New Roman" panose="02020603050405020304" pitchFamily="18" charset="0"/>
                <a:cs typeface="Times New Roman" panose="02020603050405020304" pitchFamily="18" charset="0"/>
              </a:rPr>
              <a:t>a judgement value</a:t>
            </a:r>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Except </a:t>
            </a:r>
            <a:r>
              <a:rPr lang="en-US" sz="3600" u="sng" dirty="0">
                <a:latin typeface="Times New Roman" panose="02020603050405020304" pitchFamily="18" charset="0"/>
                <a:cs typeface="Times New Roman" panose="02020603050405020304" pitchFamily="18" charset="0"/>
              </a:rPr>
              <a:t>permissibility</a:t>
            </a:r>
            <a:r>
              <a:rPr lang="en-US" sz="3600" dirty="0">
                <a:latin typeface="Times New Roman" panose="02020603050405020304" pitchFamily="18" charset="0"/>
                <a:cs typeface="Times New Roman" panose="02020603050405020304" pitchFamily="18" charset="0"/>
              </a:rPr>
              <a:t> not to act..</a:t>
            </a:r>
          </a:p>
        </p:txBody>
      </p:sp>
    </p:spTree>
    <p:extLst>
      <p:ext uri="{BB962C8B-B14F-4D97-AF65-F5344CB8AC3E}">
        <p14:creationId xmlns:p14="http://schemas.microsoft.com/office/powerpoint/2010/main" val="111156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42746" y="416987"/>
            <a:ext cx="8865561" cy="1088136"/>
          </a:xfrm>
        </p:spPr>
        <p:txBody>
          <a:bodyPr/>
          <a:lstStyle/>
          <a:p>
            <a:pPr algn="ctr"/>
            <a:r>
              <a:rPr lang="en-US" b="1" dirty="0" smtClean="0">
                <a:latin typeface="Times New Roman" panose="02020603050405020304" pitchFamily="18" charset="0"/>
                <a:cs typeface="Times New Roman" panose="02020603050405020304" pitchFamily="18" charset="0"/>
              </a:rPr>
              <a:t>Definition </a:t>
            </a:r>
            <a:r>
              <a:rPr lang="en-US" b="1" dirty="0">
                <a:latin typeface="Times New Roman" panose="02020603050405020304" pitchFamily="18" charset="0"/>
                <a:cs typeface="Times New Roman" panose="02020603050405020304" pitchFamily="18" charset="0"/>
              </a:rPr>
              <a:t>of Sunnah </a:t>
            </a:r>
            <a:r>
              <a:rPr lang="en-US" b="1" dirty="0" smtClean="0">
                <a:latin typeface="Times New Roman" panose="02020603050405020304" pitchFamily="18" charset="0"/>
                <a:cs typeface="Times New Roman" panose="02020603050405020304" pitchFamily="18" charset="0"/>
              </a:rPr>
              <a:t>in  </a:t>
            </a:r>
            <a:r>
              <a:rPr lang="ar-EG" b="1" dirty="0">
                <a:latin typeface="Times New Roman" panose="02020603050405020304" pitchFamily="18" charset="0"/>
                <a:cs typeface="Times New Roman" panose="02020603050405020304" pitchFamily="18" charset="0"/>
              </a:rPr>
              <a:t>أصول الفقه</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19306" y="1219201"/>
            <a:ext cx="11516496" cy="4524315"/>
          </a:xfrm>
          <a:prstGeom prst="rect">
            <a:avLst/>
          </a:prstGeom>
          <a:noFill/>
        </p:spPr>
        <p:txBody>
          <a:bodyPr wrap="square" rtlCol="0">
            <a:spAutoFit/>
          </a:bodyPr>
          <a:lstStyle/>
          <a:p>
            <a:pPr algn="r" rtl="1">
              <a:lnSpc>
                <a:spcPct val="200000"/>
              </a:lnSpc>
            </a:pPr>
            <a:r>
              <a:rPr lang="ar-EG" sz="3200" b="1" dirty="0">
                <a:latin typeface="Times New Roman" panose="02020603050405020304" pitchFamily="18" charset="0"/>
                <a:cs typeface="Times New Roman" panose="02020603050405020304" pitchFamily="18" charset="0"/>
              </a:rPr>
              <a:t>قال الإمام </a:t>
            </a:r>
            <a:r>
              <a:rPr lang="ar-EG" sz="3200" b="1" u="sng" dirty="0">
                <a:latin typeface="Times New Roman" panose="02020603050405020304" pitchFamily="18" charset="0"/>
                <a:cs typeface="Times New Roman" panose="02020603050405020304" pitchFamily="18" charset="0"/>
              </a:rPr>
              <a:t>ابن لب</a:t>
            </a:r>
            <a:r>
              <a:rPr lang="ar-EG" sz="3200" b="1" dirty="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a:p>
            <a:pPr algn="r" rtl="1">
              <a:lnSpc>
                <a:spcPct val="200000"/>
              </a:lnSpc>
            </a:pPr>
            <a:r>
              <a:rPr lang="ar-EG" sz="3200" dirty="0">
                <a:latin typeface="Times New Roman" panose="02020603050405020304" pitchFamily="18" charset="0"/>
                <a:cs typeface="Times New Roman" panose="02020603050405020304" pitchFamily="18" charset="0"/>
              </a:rPr>
              <a:t>" .......فالترك ليس بموجب لحكم في ذلك المتروك إلا جواز الترك وانتفاء الحرج فيه، وأما التحريم أو لصوق كراهية بالمتروك فلا، ولاسيما فيما له أصل جملي متقرر من الشرع كالدعاء</a:t>
            </a:r>
            <a:r>
              <a:rPr lang="ar-EG"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r" rtl="1"/>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492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42746" y="416987"/>
            <a:ext cx="8865561" cy="1088136"/>
          </a:xfrm>
        </p:spPr>
        <p:txBody>
          <a:bodyPr/>
          <a:lstStyle/>
          <a:p>
            <a:pPr algn="ctr"/>
            <a:r>
              <a:rPr lang="en-US" b="1" dirty="0" smtClean="0">
                <a:latin typeface="Times New Roman" panose="02020603050405020304" pitchFamily="18" charset="0"/>
                <a:cs typeface="Times New Roman" panose="02020603050405020304" pitchFamily="18" charset="0"/>
              </a:rPr>
              <a:t>Definition </a:t>
            </a:r>
            <a:r>
              <a:rPr lang="en-US" b="1" dirty="0">
                <a:latin typeface="Times New Roman" panose="02020603050405020304" pitchFamily="18" charset="0"/>
                <a:cs typeface="Times New Roman" panose="02020603050405020304" pitchFamily="18" charset="0"/>
              </a:rPr>
              <a:t>of Sunnah </a:t>
            </a:r>
            <a:r>
              <a:rPr lang="en-US" b="1" dirty="0" smtClean="0">
                <a:latin typeface="Times New Roman" panose="02020603050405020304" pitchFamily="18" charset="0"/>
                <a:cs typeface="Times New Roman" panose="02020603050405020304" pitchFamily="18" charset="0"/>
              </a:rPr>
              <a:t>in  </a:t>
            </a:r>
            <a:r>
              <a:rPr lang="ar-EG" b="1" dirty="0">
                <a:latin typeface="Times New Roman" panose="02020603050405020304" pitchFamily="18" charset="0"/>
                <a:cs typeface="Times New Roman" panose="02020603050405020304" pitchFamily="18" charset="0"/>
              </a:rPr>
              <a:t>أصول الفقه</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19306" y="1219201"/>
            <a:ext cx="11516496" cy="4435830"/>
          </a:xfrm>
          <a:prstGeom prst="rect">
            <a:avLst/>
          </a:prstGeom>
          <a:noFill/>
        </p:spPr>
        <p:txBody>
          <a:bodyPr wrap="square" rtlCol="0">
            <a:spAutoFit/>
          </a:bodyPr>
          <a:lstStyle/>
          <a:p>
            <a:pPr algn="r" rtl="1">
              <a:lnSpc>
                <a:spcPct val="150000"/>
              </a:lnSpc>
            </a:pPr>
            <a:r>
              <a:rPr lang="ar-EG" sz="3200" b="1" dirty="0" smtClean="0">
                <a:latin typeface="Times New Roman" panose="02020603050405020304" pitchFamily="18" charset="0"/>
                <a:cs typeface="Times New Roman" panose="02020603050405020304" pitchFamily="18" charset="0"/>
              </a:rPr>
              <a:t>قال </a:t>
            </a:r>
            <a:r>
              <a:rPr lang="ar-EG" sz="3200" b="1" u="sng" dirty="0">
                <a:latin typeface="Times New Roman" panose="02020603050405020304" pitchFamily="18" charset="0"/>
                <a:cs typeface="Times New Roman" panose="02020603050405020304" pitchFamily="18" charset="0"/>
              </a:rPr>
              <a:t>ابن حزم</a:t>
            </a:r>
            <a:r>
              <a:rPr lang="ar-EG" sz="3200" b="1" dirty="0" smtClean="0">
                <a:latin typeface="Times New Roman" panose="02020603050405020304" pitchFamily="18" charset="0"/>
                <a:cs typeface="Times New Roman" panose="02020603050405020304" pitchFamily="18" charset="0"/>
              </a:rPr>
              <a:t>:</a:t>
            </a:r>
            <a:endParaRPr lang="en-US" sz="3200" b="1" dirty="0" smtClean="0">
              <a:latin typeface="Times New Roman" panose="02020603050405020304" pitchFamily="18" charset="0"/>
              <a:cs typeface="Times New Roman" panose="02020603050405020304" pitchFamily="18" charset="0"/>
            </a:endParaRPr>
          </a:p>
          <a:p>
            <a:pPr algn="r" rtl="1">
              <a:lnSpc>
                <a:spcPct val="150000"/>
              </a:lnSpc>
            </a:pPr>
            <a:r>
              <a:rPr lang="ar-EG" sz="3200" dirty="0" smtClean="0">
                <a:latin typeface="Times New Roman" panose="02020603050405020304" pitchFamily="18" charset="0"/>
                <a:cs typeface="Times New Roman" panose="02020603050405020304" pitchFamily="18" charset="0"/>
              </a:rPr>
              <a:t> </a:t>
            </a:r>
            <a:r>
              <a:rPr lang="ar-EG" sz="3200" dirty="0">
                <a:latin typeface="Times New Roman" panose="02020603050405020304" pitchFamily="18" charset="0"/>
                <a:cs typeface="Times New Roman" panose="02020603050405020304" pitchFamily="18" charset="0"/>
              </a:rPr>
              <a:t>في الرد علي من </a:t>
            </a:r>
            <a:r>
              <a:rPr lang="ar-EG" sz="3200" u="sng" dirty="0">
                <a:latin typeface="Times New Roman" panose="02020603050405020304" pitchFamily="18" charset="0"/>
                <a:cs typeface="Times New Roman" panose="02020603050405020304" pitchFamily="18" charset="0"/>
              </a:rPr>
              <a:t>كره</a:t>
            </a:r>
            <a:r>
              <a:rPr lang="ar-EG" sz="3200" dirty="0">
                <a:latin typeface="Times New Roman" panose="02020603050405020304" pitchFamily="18" charset="0"/>
                <a:cs typeface="Times New Roman" panose="02020603050405020304" pitchFamily="18" charset="0"/>
              </a:rPr>
              <a:t> صلاة ركعتين قبل المغرب في المحلى 2:254  بقول ابراهيم النخعي أن أبا بكر و عمر وعثمان كانوا لا يصلوهما. قال:</a:t>
            </a:r>
            <a:endParaRPr lang="en-US" sz="3200" dirty="0">
              <a:latin typeface="Times New Roman" panose="02020603050405020304" pitchFamily="18" charset="0"/>
              <a:cs typeface="Times New Roman" panose="02020603050405020304" pitchFamily="18" charset="0"/>
            </a:endParaRPr>
          </a:p>
          <a:p>
            <a:pPr algn="r">
              <a:lnSpc>
                <a:spcPct val="150000"/>
              </a:lnSpc>
            </a:pPr>
            <a:r>
              <a:rPr lang="ar-EG" sz="3200" dirty="0">
                <a:latin typeface="Times New Roman" panose="02020603050405020304" pitchFamily="18" charset="0"/>
                <a:cs typeface="Times New Roman" panose="02020603050405020304" pitchFamily="18" charset="0"/>
              </a:rPr>
              <a:t>" لو صح لما كانت حجة، لأنه </a:t>
            </a:r>
            <a:r>
              <a:rPr lang="ar-EG" sz="3200" u="sng" dirty="0">
                <a:latin typeface="Times New Roman" panose="02020603050405020304" pitchFamily="18" charset="0"/>
                <a:cs typeface="Times New Roman" panose="02020603050405020304" pitchFamily="18" charset="0"/>
              </a:rPr>
              <a:t>ليس فيه أنهم</a:t>
            </a:r>
            <a:r>
              <a:rPr lang="ar-EG" sz="3200" dirty="0">
                <a:latin typeface="Times New Roman" panose="02020603050405020304" pitchFamily="18" charset="0"/>
                <a:cs typeface="Times New Roman" panose="02020603050405020304" pitchFamily="18" charset="0"/>
              </a:rPr>
              <a:t> رضي الله عنهم</a:t>
            </a:r>
            <a:r>
              <a:rPr lang="ar-EG" sz="3200" u="dbl" dirty="0">
                <a:latin typeface="Times New Roman" panose="02020603050405020304" pitchFamily="18" charset="0"/>
                <a:cs typeface="Times New Roman" panose="02020603050405020304" pitchFamily="18" charset="0"/>
              </a:rPr>
              <a:t> نَهَوْا</a:t>
            </a:r>
            <a:r>
              <a:rPr lang="ar-EG" sz="3200" dirty="0">
                <a:latin typeface="Times New Roman" panose="02020603050405020304" pitchFamily="18" charset="0"/>
                <a:cs typeface="Times New Roman" panose="02020603050405020304" pitchFamily="18" charset="0"/>
              </a:rPr>
              <a:t> </a:t>
            </a:r>
            <a:r>
              <a:rPr lang="ar-EG" sz="3200" u="sng" dirty="0">
                <a:latin typeface="Times New Roman" panose="02020603050405020304" pitchFamily="18" charset="0"/>
                <a:cs typeface="Times New Roman" panose="02020603050405020304" pitchFamily="18" charset="0"/>
              </a:rPr>
              <a:t>عنهما</a:t>
            </a:r>
            <a:r>
              <a:rPr lang="ar-EG"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algn="r">
              <a:lnSpc>
                <a:spcPct val="150000"/>
              </a:lnSpc>
            </a:pPr>
            <a:r>
              <a:rPr lang="ar-EG" sz="3200" dirty="0">
                <a:latin typeface="Times New Roman" panose="02020603050405020304" pitchFamily="18" charset="0"/>
                <a:cs typeface="Times New Roman" panose="02020603050405020304" pitchFamily="18" charset="0"/>
              </a:rPr>
              <a:t>وقال 2:271 :".....فما صام عليه السلام قط شهرا كاملا غير رمضان، وليس بموجب كراهية صوم شهر كامل تطوعا."</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58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59558" y="972128"/>
            <a:ext cx="11286699" cy="5769865"/>
          </a:xfrm>
        </p:spPr>
        <p:txBody>
          <a:bodyPr>
            <a:normAutofit/>
          </a:bodyPr>
          <a:lstStyle/>
          <a:p>
            <a:pPr marL="628650" lvl="0" indent="-628650" algn="r" defTabSz="914400" rtl="1" fontAlgn="base">
              <a:lnSpc>
                <a:spcPct val="200000"/>
              </a:lnSpc>
              <a:spcAft>
                <a:spcPts val="1200"/>
              </a:spcAft>
              <a:buClr>
                <a:srgbClr val="F77509"/>
              </a:buClr>
            </a:pPr>
            <a:r>
              <a:rPr lang="en-US" dirty="0">
                <a:solidFill>
                  <a:schemeClr val="tx1"/>
                </a:solidFill>
                <a:latin typeface="Times New Roman" pitchFamily="18" charset="0"/>
                <a:ea typeface="Calibri" pitchFamily="34" charset="0"/>
                <a:cs typeface="Times New Roman" pitchFamily="18" charset="0"/>
              </a:rPr>
              <a:t/>
            </a:r>
            <a:br>
              <a:rPr lang="en-US" dirty="0">
                <a:solidFill>
                  <a:schemeClr val="tx1"/>
                </a:solidFill>
                <a:latin typeface="Times New Roman" pitchFamily="18" charset="0"/>
                <a:ea typeface="Calibri" pitchFamily="34" charset="0"/>
                <a:cs typeface="Times New Roman" pitchFamily="18" charset="0"/>
              </a:rPr>
            </a:br>
            <a:r>
              <a:rPr lang="en-US" dirty="0"/>
              <a:t/>
            </a:r>
            <a:br>
              <a:rPr lang="en-US" dirty="0"/>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559558" y="532263"/>
            <a:ext cx="11163868" cy="5909310"/>
          </a:xfrm>
          <a:prstGeom prst="rect">
            <a:avLst/>
          </a:prstGeom>
          <a:noFill/>
        </p:spPr>
        <p:txBody>
          <a:bodyPr wrap="square" rtlCol="0">
            <a:spAutoFit/>
          </a:bodyPr>
          <a:lstStyle/>
          <a:p>
            <a:pPr algn="r">
              <a:lnSpc>
                <a:spcPct val="200000"/>
              </a:lnSpc>
            </a:pPr>
            <a:r>
              <a:rPr lang="ar-EG" sz="3600" b="1" dirty="0">
                <a:latin typeface="Times New Roman" pitchFamily="18" charset="0"/>
                <a:cs typeface="Times New Roman" pitchFamily="18" charset="0"/>
              </a:rPr>
              <a:t>المصلحة المرسلة:</a:t>
            </a:r>
            <a:endParaRPr lang="en-US" sz="3600" b="1" dirty="0">
              <a:latin typeface="Times New Roman" pitchFamily="18" charset="0"/>
              <a:cs typeface="Times New Roman" pitchFamily="18" charset="0"/>
            </a:endParaRPr>
          </a:p>
          <a:p>
            <a:pPr marL="571500" indent="-571500" algn="r" rtl="1">
              <a:lnSpc>
                <a:spcPct val="200000"/>
              </a:lnSpc>
              <a:buFont typeface="Arial" panose="020B0604020202020204" pitchFamily="34" charset="0"/>
              <a:buChar char="•"/>
            </a:pPr>
            <a:r>
              <a:rPr lang="ar-EG" sz="3600" dirty="0" smtClean="0">
                <a:latin typeface="Times New Roman" pitchFamily="18" charset="0"/>
                <a:cs typeface="Times New Roman" pitchFamily="18" charset="0"/>
              </a:rPr>
              <a:t>.....</a:t>
            </a:r>
            <a:r>
              <a:rPr lang="ar-EG" sz="3600" dirty="0">
                <a:latin typeface="Times New Roman" pitchFamily="18" charset="0"/>
                <a:cs typeface="Times New Roman" pitchFamily="18" charset="0"/>
              </a:rPr>
              <a:t>وكثير منهم من أهمل مصالح يجب اعتبارها شرعا بناء علي أن الشرع لم يرد بها، ففوت واجبات ومستحبات ، أو وقع في محظورات ومكروهات، وقد يكون الشرع ورد بذلك ولم يعلمه"             المجموع/ابن تيمي</a:t>
            </a:r>
            <a:r>
              <a:rPr lang="ar-SA" sz="3600" dirty="0">
                <a:latin typeface="Times New Roman" pitchFamily="18" charset="0"/>
                <a:cs typeface="Times New Roman" pitchFamily="18" charset="0"/>
              </a:rPr>
              <a:t>ة</a:t>
            </a:r>
            <a:r>
              <a:rPr lang="ar-EG" sz="3600" dirty="0">
                <a:latin typeface="Times New Roman" pitchFamily="18" charset="0"/>
                <a:cs typeface="Times New Roman" pitchFamily="18" charset="0"/>
              </a:rPr>
              <a:t> 11:</a:t>
            </a:r>
            <a:r>
              <a:rPr lang="ar-EG" dirty="0">
                <a:latin typeface="Times New Roman" pitchFamily="18" charset="0"/>
                <a:cs typeface="Times New Roman" pitchFamily="18" charset="0"/>
              </a:rPr>
              <a:t> </a:t>
            </a:r>
            <a:r>
              <a:rPr lang="ar-EG" sz="3600" dirty="0">
                <a:latin typeface="Times New Roman" pitchFamily="18" charset="0"/>
                <a:cs typeface="Times New Roman" pitchFamily="18" charset="0"/>
              </a:rPr>
              <a:t>344</a:t>
            </a:r>
            <a:endParaRPr lang="en-US" sz="3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3808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00000">
              <a:schemeClr val="bg2">
                <a:shade val="98000"/>
                <a:satMod val="120000"/>
                <a:lumMod val="98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88117" y="877700"/>
            <a:ext cx="10458450" cy="5210175"/>
          </a:xfrm>
          <a:prstGeom prst="rect">
            <a:avLst/>
          </a:prstGeom>
          <a:effectLst>
            <a:glow rad="127000">
              <a:schemeClr val="accent2">
                <a:lumMod val="60000"/>
                <a:lumOff val="40000"/>
              </a:schemeClr>
            </a:glow>
          </a:effectLst>
        </p:spPr>
      </p:pic>
    </p:spTree>
    <p:extLst>
      <p:ext uri="{BB962C8B-B14F-4D97-AF65-F5344CB8AC3E}">
        <p14:creationId xmlns:p14="http://schemas.microsoft.com/office/powerpoint/2010/main" val="7335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791420" y="637756"/>
            <a:ext cx="11041189" cy="6220243"/>
          </a:xfrm>
        </p:spPr>
        <p:txBody>
          <a:bodyPr>
            <a:normAutofit fontScale="90000"/>
          </a:bodyPr>
          <a:lstStyle/>
          <a:p>
            <a:pPr lvl="0" algn="r" defTabSz="914400" rtl="1" fontAlgn="base">
              <a:lnSpc>
                <a:spcPct val="150000"/>
              </a:lnSpc>
              <a:spcAft>
                <a:spcPct val="0"/>
              </a:spcAft>
            </a:pPr>
            <a:r>
              <a:rPr lang="ar-EG" sz="4000" b="1" dirty="0">
                <a:solidFill>
                  <a:schemeClr val="tx1"/>
                </a:solidFill>
                <a:latin typeface="Times New Roman" pitchFamily="18" charset="0"/>
                <a:ea typeface="Calibri" pitchFamily="34" charset="0"/>
                <a:cs typeface="Times New Roman" pitchFamily="18" charset="0"/>
              </a:rPr>
              <a:t>قال ابن تيمي</a:t>
            </a:r>
            <a:r>
              <a:rPr lang="ar-SA" sz="4000" b="1" dirty="0">
                <a:solidFill>
                  <a:schemeClr val="tx1"/>
                </a:solidFill>
                <a:latin typeface="Times New Roman" pitchFamily="18" charset="0"/>
                <a:ea typeface="Calibri" pitchFamily="34" charset="0"/>
                <a:cs typeface="Times New Roman" pitchFamily="18" charset="0"/>
              </a:rPr>
              <a:t>ة</a:t>
            </a:r>
            <a:r>
              <a:rPr lang="ar-EG" sz="4000" b="1" dirty="0">
                <a:solidFill>
                  <a:schemeClr val="tx1"/>
                </a:solidFill>
                <a:latin typeface="Times New Roman" pitchFamily="18" charset="0"/>
                <a:ea typeface="Calibri" pitchFamily="34" charset="0"/>
                <a:cs typeface="Times New Roman" pitchFamily="18" charset="0"/>
              </a:rPr>
              <a:t>:</a:t>
            </a:r>
            <a:r>
              <a:rPr lang="en-US" sz="4000" b="1" dirty="0">
                <a:solidFill>
                  <a:schemeClr val="tx1"/>
                </a:solidFill>
                <a:latin typeface="Times New Roman" pitchFamily="18" charset="0"/>
                <a:cs typeface="Times New Roman" pitchFamily="18" charset="0"/>
              </a:rPr>
              <a:t/>
            </a:r>
            <a:br>
              <a:rPr lang="en-US" sz="4000" b="1" dirty="0">
                <a:solidFill>
                  <a:schemeClr val="tx1"/>
                </a:solidFill>
                <a:latin typeface="Times New Roman" pitchFamily="18" charset="0"/>
                <a:cs typeface="Times New Roman" pitchFamily="18" charset="0"/>
              </a:rPr>
            </a:br>
            <a:r>
              <a:rPr lang="ar-EG" dirty="0">
                <a:solidFill>
                  <a:schemeClr val="tx1"/>
                </a:solidFill>
                <a:latin typeface="Times New Roman" pitchFamily="18" charset="0"/>
                <a:ea typeface="Calibri" pitchFamily="34" charset="0"/>
                <a:cs typeface="Times New Roman" pitchFamily="18" charset="0"/>
              </a:rPr>
              <a:t>"وكثير منهم من </a:t>
            </a:r>
            <a:r>
              <a:rPr lang="ar-SA" dirty="0">
                <a:solidFill>
                  <a:schemeClr val="tx1"/>
                </a:solidFill>
                <a:latin typeface="Times New Roman" pitchFamily="18" charset="0"/>
                <a:ea typeface="Calibri" pitchFamily="34" charset="0"/>
                <a:cs typeface="Times New Roman" pitchFamily="18" charset="0"/>
              </a:rPr>
              <a:t>أ</a:t>
            </a:r>
            <a:r>
              <a:rPr lang="ar-EG" dirty="0">
                <a:solidFill>
                  <a:schemeClr val="tx1"/>
                </a:solidFill>
                <a:latin typeface="Times New Roman" pitchFamily="18" charset="0"/>
                <a:ea typeface="Calibri" pitchFamily="34" charset="0"/>
                <a:cs typeface="Times New Roman" pitchFamily="18" charset="0"/>
              </a:rPr>
              <a:t>همل مصالح يجب اعتبارها شرعا بناء عل</a:t>
            </a:r>
            <a:r>
              <a:rPr lang="ar-EG" dirty="0">
                <a:latin typeface="Times New Roman" panose="02020603050405020304" pitchFamily="18" charset="0"/>
                <a:cs typeface="Times New Roman" panose="02020603050405020304" pitchFamily="18" charset="0"/>
              </a:rPr>
              <a:t>ى</a:t>
            </a:r>
            <a:r>
              <a:rPr lang="ar-EG" dirty="0">
                <a:solidFill>
                  <a:schemeClr val="tx1"/>
                </a:solidFill>
                <a:latin typeface="Times New Roman" pitchFamily="18" charset="0"/>
                <a:ea typeface="Calibri" pitchFamily="34" charset="0"/>
                <a:cs typeface="Times New Roman" pitchFamily="18" charset="0"/>
              </a:rPr>
              <a:t> أن الشرع لم يرد بها، ففوت واجبات ومستحبات، أوقع في محظورات ومكروهات، وقد يكون الشرع ورد بذلك ولم يعلمه"   المجموع 11 : 344</a:t>
            </a:r>
            <a:r>
              <a:rPr lang="en-US" dirty="0">
                <a:solidFill>
                  <a:schemeClr val="tx1"/>
                </a:solidFill>
                <a:latin typeface="Times New Roman" pitchFamily="18" charset="0"/>
                <a:ea typeface="Calibri" pitchFamily="34" charset="0"/>
                <a:cs typeface="Times New Roman" pitchFamily="18" charset="0"/>
              </a:rPr>
              <a:t/>
            </a:r>
            <a:br>
              <a:rPr lang="en-US" dirty="0">
                <a:solidFill>
                  <a:schemeClr val="tx1"/>
                </a:solidFill>
                <a:latin typeface="Times New Roman" pitchFamily="18" charset="0"/>
                <a:ea typeface="Calibri" pitchFamily="34"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ar-EG" dirty="0">
                <a:latin typeface="Times New Roman" pitchFamily="18" charset="0"/>
                <a:ea typeface="Calibri" pitchFamily="34" charset="0"/>
                <a:cs typeface="Times New Roman" pitchFamily="18" charset="0"/>
              </a:rPr>
              <a:t>وكما أشار إليه الشافعي وكثير من العلماء...</a:t>
            </a:r>
            <a:r>
              <a:rPr lang="en-US" dirty="0">
                <a:latin typeface="Times New Roman" pitchFamily="18" charset="0"/>
                <a:ea typeface="Calibri" pitchFamily="34" charset="0"/>
                <a:cs typeface="Times New Roman" pitchFamily="18" charset="0"/>
              </a:rPr>
              <a:t/>
            </a:r>
            <a:br>
              <a:rPr lang="en-US" dirty="0">
                <a:latin typeface="Times New Roman" pitchFamily="18" charset="0"/>
                <a:ea typeface="Calibri" pitchFamily="34" charset="0"/>
                <a:cs typeface="Times New Roman" pitchFamily="18" charset="0"/>
              </a:rPr>
            </a:br>
            <a:r>
              <a:rPr lang="ar-EG" dirty="0">
                <a:latin typeface="Times New Roman" pitchFamily="18" charset="0"/>
                <a:ea typeface="Calibri" pitchFamily="34" charset="0"/>
                <a:cs typeface="Times New Roman" pitchFamily="18" charset="0"/>
              </a:rPr>
              <a:t>"كل ما له مستند من الشرع فليس بدعة وإن لم يفعله السلف.."   الشافعي كما ذكره الإمام زروق</a:t>
            </a:r>
            <a:br>
              <a:rPr lang="ar-EG" dirty="0">
                <a:latin typeface="Times New Roman" pitchFamily="18" charset="0"/>
                <a:ea typeface="Calibri" pitchFamily="34" charset="0"/>
                <a:cs typeface="Times New Roman" pitchFamily="18" charset="0"/>
              </a:rPr>
            </a:br>
            <a:endParaRPr lang="en-US" dirty="0"/>
          </a:p>
        </p:txBody>
      </p:sp>
    </p:spTree>
    <p:extLst>
      <p:ext uri="{BB962C8B-B14F-4D97-AF65-F5344CB8AC3E}">
        <p14:creationId xmlns:p14="http://schemas.microsoft.com/office/powerpoint/2010/main" val="272103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27546" y="344331"/>
            <a:ext cx="11286699" cy="6513669"/>
          </a:xfrm>
        </p:spPr>
        <p:txBody>
          <a:bodyPr>
            <a:normAutofit/>
          </a:bodyPr>
          <a:lstStyle/>
          <a:p>
            <a:pPr marL="628650" lvl="0" indent="-628650" algn="r" defTabSz="914400" rtl="1" fontAlgn="base">
              <a:lnSpc>
                <a:spcPct val="200000"/>
              </a:lnSpc>
              <a:spcAft>
                <a:spcPts val="1200"/>
              </a:spcAft>
              <a:buClr>
                <a:srgbClr val="F77509"/>
              </a:buClr>
            </a:pPr>
            <a:r>
              <a:rPr lang="en-US" dirty="0">
                <a:solidFill>
                  <a:schemeClr val="tx1"/>
                </a:solidFill>
                <a:latin typeface="Times New Roman" pitchFamily="18" charset="0"/>
                <a:ea typeface="Calibri" pitchFamily="34" charset="0"/>
                <a:cs typeface="Times New Roman" pitchFamily="18" charset="0"/>
              </a:rPr>
              <a:t/>
            </a:r>
            <a:br>
              <a:rPr lang="en-US" dirty="0">
                <a:solidFill>
                  <a:schemeClr val="tx1"/>
                </a:solidFill>
                <a:latin typeface="Times New Roman" pitchFamily="18" charset="0"/>
                <a:ea typeface="Calibri" pitchFamily="34" charset="0"/>
                <a:cs typeface="Times New Roman" pitchFamily="18" charset="0"/>
              </a:rPr>
            </a:br>
            <a:r>
              <a:rPr lang="en-US" dirty="0"/>
              <a:t/>
            </a:r>
            <a:br>
              <a:rPr lang="en-US" dirty="0"/>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76943" y="163773"/>
            <a:ext cx="11353800" cy="6322052"/>
          </a:xfrm>
          <a:prstGeom prst="rect">
            <a:avLst/>
          </a:prstGeom>
          <a:noFill/>
        </p:spPr>
        <p:txBody>
          <a:bodyPr wrap="square" rtlCol="0">
            <a:spAutoFit/>
          </a:bodyPr>
          <a:lstStyle/>
          <a:p>
            <a:pPr algn="r" rtl="1">
              <a:lnSpc>
                <a:spcPct val="150000"/>
              </a:lnSpc>
              <a:buNone/>
            </a:pPr>
            <a:r>
              <a:rPr lang="ar-EG" sz="3600" b="1" dirty="0">
                <a:latin typeface="Times New Roman" pitchFamily="18" charset="0"/>
                <a:cs typeface="Times New Roman" pitchFamily="18" charset="0"/>
              </a:rPr>
              <a:t>المصلحة المرسلة:</a:t>
            </a:r>
            <a:endParaRPr lang="en-US" sz="3600" b="1" dirty="0">
              <a:latin typeface="Times New Roman" pitchFamily="18" charset="0"/>
              <a:cs typeface="Times New Roman" pitchFamily="18" charset="0"/>
            </a:endParaRPr>
          </a:p>
          <a:p>
            <a:pPr marL="571500" indent="-571500" algn="r" rtl="1">
              <a:lnSpc>
                <a:spcPct val="150000"/>
              </a:lnSpc>
              <a:buFont typeface="Arial" panose="020B0604020202020204" pitchFamily="34" charset="0"/>
              <a:buChar char="•"/>
            </a:pPr>
            <a:r>
              <a:rPr lang="ar-EG" sz="3400" dirty="0">
                <a:latin typeface="Times New Roman" pitchFamily="18" charset="0"/>
                <a:cs typeface="Times New Roman" pitchFamily="18" charset="0"/>
              </a:rPr>
              <a:t>وهو أن </a:t>
            </a:r>
            <a:r>
              <a:rPr lang="ar-EG" sz="3400" dirty="0" smtClean="0">
                <a:latin typeface="Times New Roman" pitchFamily="18" charset="0"/>
                <a:cs typeface="Times New Roman" pitchFamily="18" charset="0"/>
              </a:rPr>
              <a:t>المجتهد</a:t>
            </a:r>
            <a:r>
              <a:rPr lang="ar-SA" sz="3400" dirty="0" smtClean="0">
                <a:latin typeface="Times New Roman" pitchFamily="18" charset="0"/>
                <a:cs typeface="Times New Roman" pitchFamily="18" charset="0"/>
              </a:rPr>
              <a:t> يرى</a:t>
            </a:r>
            <a:r>
              <a:rPr lang="ar-EG" sz="3400" dirty="0" smtClean="0">
                <a:latin typeface="Times New Roman" pitchFamily="18" charset="0"/>
                <a:cs typeface="Times New Roman" pitchFamily="18" charset="0"/>
              </a:rPr>
              <a:t> ن </a:t>
            </a:r>
            <a:r>
              <a:rPr lang="ar-EG" sz="3400" dirty="0">
                <a:latin typeface="Times New Roman" pitchFamily="18" charset="0"/>
                <a:cs typeface="Times New Roman" pitchFamily="18" charset="0"/>
              </a:rPr>
              <a:t>هذا الفعل يجلب منفعة راجحة، وليس في الشرع ما ينفيه.........وقريب منها ذوق الصوفية ووجدهم وإلهاماتهم، فإن حاصلها انهم يجدون في القول والعمل مصلحة في قلوبهم وأديانهم ويذوقون طعم ثمرته، وهذه مصلحة .......وجلب المنفعة يكون في الدنيا وفي الدين، ففي الدنيا كالمعاملات والأعمال التي يقال فيها مصلحة للخلق من غير حظر شرعي، وفي الدين ككثير من المعارف والأحوال والعبادات والزهادات التي يقال فيها مصلحة للإنسان من غير منع شرعي</a:t>
            </a:r>
            <a:r>
              <a:rPr lang="ar-EG" sz="3400" dirty="0" smtClean="0">
                <a:latin typeface="Times New Roman" pitchFamily="18" charset="0"/>
                <a:cs typeface="Times New Roman" pitchFamily="18" charset="0"/>
              </a:rPr>
              <a:t>....</a:t>
            </a:r>
            <a:endParaRPr lang="en-US" dirty="0"/>
          </a:p>
        </p:txBody>
      </p:sp>
    </p:spTree>
    <p:extLst>
      <p:ext uri="{BB962C8B-B14F-4D97-AF65-F5344CB8AC3E}">
        <p14:creationId xmlns:p14="http://schemas.microsoft.com/office/powerpoint/2010/main" val="167281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8470" y="648824"/>
            <a:ext cx="11088130" cy="1088136"/>
          </a:xfrm>
        </p:spPr>
        <p:txBody>
          <a:bodyPr>
            <a:noAutofit/>
          </a:bodyPr>
          <a:lstStyle/>
          <a:p>
            <a:pPr algn="ctr"/>
            <a:r>
              <a:rPr lang="en-US" dirty="0">
                <a:latin typeface="Times New Roman" panose="02020603050405020304" pitchFamily="18" charset="0"/>
                <a:cs typeface="Times New Roman" panose="02020603050405020304" pitchFamily="18" charset="0"/>
              </a:rPr>
              <a:t>Examples for what was innovated in the </a:t>
            </a:r>
            <a:r>
              <a:rPr lang="en-US" dirty="0" smtClean="0">
                <a:latin typeface="Times New Roman" panose="02020603050405020304" pitchFamily="18" charset="0"/>
                <a:cs typeface="Times New Roman" panose="02020603050405020304" pitchFamily="18" charset="0"/>
              </a:rPr>
              <a:t>presence / time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our </a:t>
            </a:r>
            <a:r>
              <a:rPr lang="ar-SA" dirty="0">
                <a:latin typeface="Times New Roman" panose="02020603050405020304" pitchFamily="18" charset="0"/>
                <a:cs typeface="Times New Roman" panose="02020603050405020304" pitchFamily="18" charset="0"/>
              </a:rPr>
              <a:t>ﷺ</a:t>
            </a:r>
            <a:r>
              <a:rPr lang="en-US" dirty="0" smtClean="0">
                <a:latin typeface="Times New Roman" panose="02020603050405020304" pitchFamily="18" charset="0"/>
                <a:cs typeface="Times New Roman" panose="02020603050405020304" pitchFamily="18" charset="0"/>
              </a:rPr>
              <a:t> </a:t>
            </a:r>
            <a:r>
              <a:rPr lang="ar-EG" dirty="0" smtClean="0">
                <a:latin typeface="Times New Roman" panose="02020603050405020304" pitchFamily="18" charset="0"/>
                <a:cs typeface="Times New Roman" panose="02020603050405020304" pitchFamily="18" charset="0"/>
              </a:rPr>
              <a:t>نبي</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he approved it:</a:t>
            </a:r>
          </a:p>
        </p:txBody>
      </p:sp>
      <p:sp>
        <p:nvSpPr>
          <p:cNvPr id="7" name="TextBox 6"/>
          <p:cNvSpPr txBox="1"/>
          <p:nvPr/>
        </p:nvSpPr>
        <p:spPr>
          <a:xfrm>
            <a:off x="0" y="3354859"/>
            <a:ext cx="11516496" cy="2800767"/>
          </a:xfrm>
          <a:prstGeom prst="rect">
            <a:avLst/>
          </a:prstGeom>
          <a:noFill/>
        </p:spPr>
        <p:txBody>
          <a:bodyPr wrap="square" rtlCol="0">
            <a:spAutoFit/>
          </a:bodyPr>
          <a:lstStyle/>
          <a:p>
            <a:pPr algn="r" rtl="1"/>
            <a:r>
              <a:rPr lang="ar-EG" sz="3600" b="1" dirty="0">
                <a:latin typeface="Times New Roman" panose="02020603050405020304" pitchFamily="18" charset="0"/>
                <a:cs typeface="Times New Roman" panose="02020603050405020304" pitchFamily="18" charset="0"/>
              </a:rPr>
              <a:t>" إنه قد سن لكم </a:t>
            </a:r>
            <a:r>
              <a:rPr lang="ar-EG" sz="3600" b="1" u="dbl" dirty="0">
                <a:latin typeface="Times New Roman" panose="02020603050405020304" pitchFamily="18" charset="0"/>
                <a:cs typeface="Times New Roman" panose="02020603050405020304" pitchFamily="18" charset="0"/>
              </a:rPr>
              <a:t>معاذ</a:t>
            </a:r>
            <a:r>
              <a:rPr lang="ar-EG" sz="3600" b="1" dirty="0">
                <a:latin typeface="Times New Roman" panose="02020603050405020304" pitchFamily="18" charset="0"/>
                <a:cs typeface="Times New Roman" panose="02020603050405020304" pitchFamily="18" charset="0"/>
              </a:rPr>
              <a:t> فهكذا </a:t>
            </a:r>
            <a:r>
              <a:rPr lang="ar-EG" sz="3600" b="1" dirty="0" smtClean="0">
                <a:latin typeface="Times New Roman" panose="02020603050405020304" pitchFamily="18" charset="0"/>
                <a:cs typeface="Times New Roman" panose="02020603050405020304" pitchFamily="18" charset="0"/>
              </a:rPr>
              <a:t>فاصنعوا“</a:t>
            </a:r>
            <a:endParaRPr lang="en-US" sz="3600" b="1" dirty="0" smtClean="0">
              <a:latin typeface="Times New Roman" panose="02020603050405020304" pitchFamily="18" charset="0"/>
              <a:cs typeface="Times New Roman" panose="02020603050405020304" pitchFamily="18" charset="0"/>
            </a:endParaRPr>
          </a:p>
          <a:p>
            <a:pPr algn="r"/>
            <a:endParaRPr lang="en-US" sz="1600" b="1" u="sng" dirty="0">
              <a:latin typeface="Times New Roman" panose="02020603050405020304" pitchFamily="18" charset="0"/>
              <a:cs typeface="Times New Roman" panose="02020603050405020304" pitchFamily="18" charset="0"/>
            </a:endParaRPr>
          </a:p>
          <a:p>
            <a:pPr algn="r"/>
            <a:r>
              <a:rPr lang="ar-EG" sz="3600" u="sng" dirty="0" smtClean="0">
                <a:latin typeface="Times New Roman" panose="02020603050405020304" pitchFamily="18" charset="0"/>
                <a:cs typeface="Times New Roman" panose="02020603050405020304" pitchFamily="18" charset="0"/>
              </a:rPr>
              <a:t>ولم </a:t>
            </a:r>
            <a:r>
              <a:rPr lang="ar-EG" sz="3600" u="sng" dirty="0">
                <a:latin typeface="Times New Roman" panose="02020603050405020304" pitchFamily="18" charset="0"/>
                <a:cs typeface="Times New Roman" panose="02020603050405020304" pitchFamily="18" charset="0"/>
              </a:rPr>
              <a:t>يقل له</a:t>
            </a:r>
            <a:r>
              <a:rPr lang="ar-EG" sz="3600" dirty="0">
                <a:latin typeface="Times New Roman" panose="02020603050405020304" pitchFamily="18" charset="0"/>
                <a:cs typeface="Times New Roman" panose="02020603050405020304" pitchFamily="18" charset="0"/>
              </a:rPr>
              <a:t>: لم أقدمت على أمر في الصلاة ولم تسألني </a:t>
            </a:r>
            <a:r>
              <a:rPr lang="ar-EG" sz="3600" dirty="0" smtClean="0">
                <a:latin typeface="Times New Roman" panose="02020603050405020304" pitchFamily="18" charset="0"/>
                <a:cs typeface="Times New Roman" panose="02020603050405020304" pitchFamily="18" charset="0"/>
              </a:rPr>
              <a:t>عنه</a:t>
            </a:r>
            <a:endParaRPr lang="en-US" sz="3600" dirty="0" smtClean="0">
              <a:latin typeface="Times New Roman" panose="02020603050405020304" pitchFamily="18" charset="0"/>
              <a:cs typeface="Times New Roman" panose="02020603050405020304" pitchFamily="18" charset="0"/>
            </a:endParaRPr>
          </a:p>
          <a:p>
            <a:pPr algn="r"/>
            <a:endParaRPr lang="en-US" sz="1600" dirty="0">
              <a:latin typeface="Times New Roman" panose="02020603050405020304" pitchFamily="18" charset="0"/>
              <a:cs typeface="Times New Roman" panose="02020603050405020304" pitchFamily="18" charset="0"/>
            </a:endParaRPr>
          </a:p>
          <a:p>
            <a:pPr algn="r"/>
            <a:r>
              <a:rPr lang="ar-EG" sz="3600" dirty="0">
                <a:latin typeface="Times New Roman" panose="02020603050405020304" pitchFamily="18" charset="0"/>
                <a:cs typeface="Times New Roman" panose="02020603050405020304" pitchFamily="18" charset="0"/>
              </a:rPr>
              <a:t>يوافق </a:t>
            </a:r>
            <a:r>
              <a:rPr lang="ar-EG" sz="3600" u="sng" dirty="0">
                <a:latin typeface="Times New Roman" panose="02020603050405020304" pitchFamily="18" charset="0"/>
                <a:cs typeface="Times New Roman" panose="02020603050405020304" pitchFamily="18" charset="0"/>
              </a:rPr>
              <a:t>قاعدة الإ</a:t>
            </a:r>
            <a:r>
              <a:rPr lang="ar-SA" sz="3600" u="sng" dirty="0">
                <a:latin typeface="Times New Roman" panose="02020603050405020304" pitchFamily="18" charset="0"/>
                <a:cs typeface="Times New Roman" panose="02020603050405020304" pitchFamily="18" charset="0"/>
              </a:rPr>
              <a:t>ئ</a:t>
            </a:r>
            <a:r>
              <a:rPr lang="ar-EG" sz="3600" u="sng" dirty="0">
                <a:latin typeface="Times New Roman" panose="02020603050405020304" pitchFamily="18" charset="0"/>
                <a:cs typeface="Times New Roman" panose="02020603050405020304" pitchFamily="18" charset="0"/>
              </a:rPr>
              <a:t>تمام</a:t>
            </a:r>
            <a:endParaRPr lang="en-US" sz="3600" u="sng" dirty="0">
              <a:latin typeface="Times New Roman" panose="02020603050405020304" pitchFamily="18" charset="0"/>
              <a:cs typeface="Times New Roman" panose="02020603050405020304" pitchFamily="18" charset="0"/>
            </a:endParaRPr>
          </a:p>
          <a:p>
            <a:pPr algn="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58470" y="2222744"/>
            <a:ext cx="3789406" cy="646331"/>
          </a:xfrm>
          <a:prstGeom prst="rect">
            <a:avLst/>
          </a:prstGeom>
          <a:noFill/>
        </p:spPr>
        <p:txBody>
          <a:bodyPr wrap="square" rtlCol="0">
            <a:spAutoFit/>
          </a:bodyPr>
          <a:lstStyle/>
          <a:p>
            <a:pPr lvl="0" algn="ctr"/>
            <a:r>
              <a:rPr lang="en-US" sz="3600" dirty="0">
                <a:latin typeface="Times New Roman" panose="02020603050405020304" pitchFamily="18" charset="0"/>
                <a:cs typeface="Times New Roman" panose="02020603050405020304" pitchFamily="18" charset="0"/>
              </a:rPr>
              <a:t>Mu’ādh</a:t>
            </a:r>
            <a:r>
              <a:rPr lang="en-US" sz="3600" dirty="0"/>
              <a:t> </a:t>
            </a:r>
            <a:r>
              <a:rPr lang="ar-EG" sz="3600" dirty="0">
                <a:latin typeface="Times New Roman" panose="02020603050405020304" pitchFamily="18" charset="0"/>
                <a:cs typeface="Times New Roman" panose="02020603050405020304" pitchFamily="18" charset="0"/>
              </a:rPr>
              <a:t>معاذ</a:t>
            </a:r>
            <a:r>
              <a:rPr lang="ar-EG" sz="3600" dirty="0"/>
              <a:t> </a:t>
            </a:r>
            <a:endParaRPr lang="en-US" sz="3600" dirty="0"/>
          </a:p>
        </p:txBody>
      </p:sp>
    </p:spTree>
    <p:extLst>
      <p:ext uri="{BB962C8B-B14F-4D97-AF65-F5344CB8AC3E}">
        <p14:creationId xmlns:p14="http://schemas.microsoft.com/office/powerpoint/2010/main" val="370303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1678" y="637939"/>
            <a:ext cx="11088130" cy="1088136"/>
          </a:xfrm>
        </p:spPr>
        <p:txBody>
          <a:bodyPr>
            <a:noAutofit/>
          </a:bodyPr>
          <a:lstStyle/>
          <a:p>
            <a:pPr algn="ctr"/>
            <a:r>
              <a:rPr lang="en-US" dirty="0">
                <a:latin typeface="Times New Roman" panose="02020603050405020304" pitchFamily="18" charset="0"/>
                <a:cs typeface="Times New Roman" panose="02020603050405020304" pitchFamily="18" charset="0"/>
              </a:rPr>
              <a:t>Examples for what was innovated in the presence/time of </a:t>
            </a:r>
            <a:r>
              <a:rPr lang="en-US" dirty="0" smtClean="0">
                <a:latin typeface="Times New Roman" panose="02020603050405020304" pitchFamily="18" charset="0"/>
                <a:cs typeface="Times New Roman" panose="02020603050405020304" pitchFamily="18" charset="0"/>
              </a:rPr>
              <a:t>our </a:t>
            </a:r>
            <a:r>
              <a:rPr lang="ar-SA" dirty="0">
                <a:latin typeface="Times New Roman" panose="02020603050405020304" pitchFamily="18" charset="0"/>
                <a:cs typeface="Times New Roman" panose="02020603050405020304" pitchFamily="18" charset="0"/>
              </a:rPr>
              <a:t>ﷺ</a:t>
            </a:r>
            <a:r>
              <a:rPr lang="en-US" dirty="0" smtClean="0">
                <a:latin typeface="Times New Roman" panose="02020603050405020304" pitchFamily="18" charset="0"/>
                <a:cs typeface="Times New Roman" panose="02020603050405020304" pitchFamily="18" charset="0"/>
              </a:rPr>
              <a:t> </a:t>
            </a:r>
            <a:r>
              <a:rPr lang="ar-EG" dirty="0" smtClean="0">
                <a:latin typeface="Times New Roman" panose="02020603050405020304" pitchFamily="18" charset="0"/>
                <a:cs typeface="Times New Roman" panose="02020603050405020304" pitchFamily="18" charset="0"/>
              </a:rPr>
              <a:t>نبي</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he approved it:</a:t>
            </a:r>
          </a:p>
        </p:txBody>
      </p:sp>
      <p:sp>
        <p:nvSpPr>
          <p:cNvPr id="7" name="TextBox 6"/>
          <p:cNvSpPr txBox="1"/>
          <p:nvPr/>
        </p:nvSpPr>
        <p:spPr>
          <a:xfrm>
            <a:off x="243312" y="3260294"/>
            <a:ext cx="11516496" cy="2308324"/>
          </a:xfrm>
          <a:prstGeom prst="rect">
            <a:avLst/>
          </a:prstGeom>
          <a:noFill/>
        </p:spPr>
        <p:txBody>
          <a:bodyPr wrap="square" rtlCol="0">
            <a:spAutoFit/>
          </a:bodyPr>
          <a:lstStyle/>
          <a:p>
            <a:pPr algn="r" rtl="1"/>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When he joined and walked while in Ruku</a:t>
            </a:r>
            <a:r>
              <a:rPr lang="en-US" sz="3600" dirty="0" smtClean="0">
                <a:latin typeface="Times New Roman" panose="02020603050405020304" pitchFamily="18" charset="0"/>
                <a:cs typeface="Times New Roman" panose="02020603050405020304" pitchFamily="18" charset="0"/>
              </a:rPr>
              <a:t>’</a:t>
            </a:r>
          </a:p>
          <a:p>
            <a:pPr algn="r"/>
            <a:endParaRPr lang="en-US" sz="3600" dirty="0">
              <a:latin typeface="Times New Roman" panose="02020603050405020304" pitchFamily="18" charset="0"/>
              <a:cs typeface="Times New Roman" panose="02020603050405020304" pitchFamily="18" charset="0"/>
            </a:endParaRPr>
          </a:p>
          <a:p>
            <a:pPr algn="r"/>
            <a:r>
              <a:rPr lang="ar-EG" sz="3600" b="1" dirty="0">
                <a:latin typeface="Times New Roman" panose="02020603050405020304" pitchFamily="18" charset="0"/>
                <a:cs typeface="Times New Roman" panose="02020603050405020304" pitchFamily="18" charset="0"/>
              </a:rPr>
              <a:t>"زادك الله حرصا </a:t>
            </a:r>
            <a:r>
              <a:rPr lang="ar-EG" sz="3600" b="1" u="sng" dirty="0">
                <a:latin typeface="Times New Roman" panose="02020603050405020304" pitchFamily="18" charset="0"/>
                <a:cs typeface="Times New Roman" panose="02020603050405020304" pitchFamily="18" charset="0"/>
              </a:rPr>
              <a:t>ولا تعد</a:t>
            </a:r>
            <a:r>
              <a:rPr lang="ar-EG" sz="3600" b="1" dirty="0" smtClean="0">
                <a:latin typeface="Times New Roman" panose="02020603050405020304" pitchFamily="18" charset="0"/>
                <a:cs typeface="Times New Roman" panose="02020603050405020304" pitchFamily="18" charset="0"/>
              </a:rPr>
              <a:t>"!</a:t>
            </a:r>
            <a:endParaRPr lang="en-US" sz="2800" dirty="0"/>
          </a:p>
        </p:txBody>
      </p:sp>
      <p:sp>
        <p:nvSpPr>
          <p:cNvPr id="3" name="TextBox 2"/>
          <p:cNvSpPr txBox="1"/>
          <p:nvPr/>
        </p:nvSpPr>
        <p:spPr>
          <a:xfrm>
            <a:off x="753762" y="2331602"/>
            <a:ext cx="5095104" cy="646331"/>
          </a:xfrm>
          <a:prstGeom prst="rect">
            <a:avLst/>
          </a:prstGeom>
          <a:noFill/>
        </p:spPr>
        <p:txBody>
          <a:bodyPr wrap="square" rtlCol="0">
            <a:spAutoFit/>
          </a:bodyPr>
          <a:lstStyle/>
          <a:p>
            <a:pPr lvl="0"/>
            <a:r>
              <a:rPr lang="en-US" sz="3600" dirty="0">
                <a:latin typeface="Times New Roman" panose="02020603050405020304" pitchFamily="18" charset="0"/>
                <a:cs typeface="Times New Roman" panose="02020603050405020304" pitchFamily="18" charset="0"/>
              </a:rPr>
              <a:t>Abu </a:t>
            </a:r>
            <a:r>
              <a:rPr lang="en-US" sz="3600" dirty="0" smtClean="0">
                <a:latin typeface="Times New Roman" panose="02020603050405020304" pitchFamily="18" charset="0"/>
                <a:cs typeface="Times New Roman" panose="02020603050405020304" pitchFamily="18" charset="0"/>
              </a:rPr>
              <a:t>Bakarah </a:t>
            </a:r>
            <a:r>
              <a:rPr lang="ar-EG" sz="3600" dirty="0">
                <a:latin typeface="Times New Roman" panose="02020603050405020304" pitchFamily="18" charset="0"/>
                <a:cs typeface="Times New Roman" panose="02020603050405020304" pitchFamily="18" charset="0"/>
              </a:rPr>
              <a:t>أبو</a:t>
            </a:r>
            <a:r>
              <a:rPr lang="ar-EG" sz="3600" dirty="0"/>
              <a:t> </a:t>
            </a:r>
            <a:r>
              <a:rPr lang="ar-EG" sz="3600" dirty="0">
                <a:latin typeface="Times New Roman" panose="02020603050405020304" pitchFamily="18" charset="0"/>
                <a:cs typeface="Times New Roman" panose="02020603050405020304" pitchFamily="18" charset="0"/>
              </a:rPr>
              <a:t>بكرة </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440194" y="4922287"/>
            <a:ext cx="1655806" cy="646331"/>
          </a:xfrm>
          <a:prstGeom prst="rect">
            <a:avLst/>
          </a:prstGeom>
          <a:noFill/>
        </p:spPr>
        <p:txBody>
          <a:bodyPr wrap="square" rtlCol="0">
            <a:spAutoFit/>
          </a:bodyPr>
          <a:lstStyle/>
          <a:p>
            <a:r>
              <a:rPr lang="ar-EG" dirty="0"/>
              <a:t> </a:t>
            </a:r>
            <a:r>
              <a:rPr lang="ar-EG" sz="3600" dirty="0">
                <a:latin typeface="Times New Roman" panose="02020603050405020304" pitchFamily="18" charset="0"/>
                <a:cs typeface="Times New Roman" panose="02020603050405020304" pitchFamily="18" charset="0"/>
              </a:rPr>
              <a:t>خ</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48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4447" y="725025"/>
            <a:ext cx="11397724" cy="1088136"/>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Examples for what was innovated in the </a:t>
            </a:r>
            <a:r>
              <a:rPr lang="en-US" dirty="0" smtClean="0">
                <a:latin typeface="Times New Roman" panose="02020603050405020304" pitchFamily="18" charset="0"/>
                <a:cs typeface="Times New Roman" panose="02020603050405020304" pitchFamily="18" charset="0"/>
              </a:rPr>
              <a:t>presence / time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our </a:t>
            </a:r>
            <a:r>
              <a:rPr lang="ar-SA" sz="4000" dirty="0">
                <a:latin typeface="Times New Roman" panose="02020603050405020304" pitchFamily="18" charset="0"/>
                <a:cs typeface="Times New Roman" panose="02020603050405020304" pitchFamily="18" charset="0"/>
              </a:rPr>
              <a:t>ﷺ</a:t>
            </a:r>
            <a:r>
              <a:rPr lang="en-US" dirty="0" smtClean="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نبي</a:t>
            </a:r>
            <a:r>
              <a:rPr lang="en-US" dirty="0">
                <a:latin typeface="Times New Roman" panose="02020603050405020304" pitchFamily="18" charset="0"/>
                <a:cs typeface="Times New Roman" panose="02020603050405020304" pitchFamily="18" charset="0"/>
              </a:rPr>
              <a:t> and he approved it:</a:t>
            </a:r>
          </a:p>
        </p:txBody>
      </p:sp>
      <p:sp>
        <p:nvSpPr>
          <p:cNvPr id="7" name="TextBox 6"/>
          <p:cNvSpPr txBox="1"/>
          <p:nvPr/>
        </p:nvSpPr>
        <p:spPr>
          <a:xfrm>
            <a:off x="0" y="3099734"/>
            <a:ext cx="11516496" cy="2585323"/>
          </a:xfrm>
          <a:prstGeom prst="rect">
            <a:avLst/>
          </a:prstGeom>
          <a:noFill/>
        </p:spPr>
        <p:txBody>
          <a:bodyPr wrap="square" rtlCol="0">
            <a:spAutoFit/>
          </a:bodyPr>
          <a:lstStyle/>
          <a:p>
            <a:pPr algn="r" rtl="1">
              <a:lnSpc>
                <a:spcPct val="150000"/>
              </a:lnSpc>
            </a:pPr>
            <a:r>
              <a:rPr lang="ar-EG" sz="3600" dirty="0">
                <a:latin typeface="Times New Roman" panose="02020603050405020304" pitchFamily="18" charset="0"/>
                <a:cs typeface="Times New Roman" panose="02020603050405020304" pitchFamily="18" charset="0"/>
              </a:rPr>
              <a:t>"</a:t>
            </a:r>
            <a:r>
              <a:rPr lang="ar-EG" sz="3600" u="sng" dirty="0">
                <a:latin typeface="Times New Roman" panose="02020603050405020304" pitchFamily="18" charset="0"/>
                <a:cs typeface="Times New Roman" panose="02020603050405020304" pitchFamily="18" charset="0"/>
              </a:rPr>
              <a:t>الصلاة خير من </a:t>
            </a:r>
            <a:r>
              <a:rPr lang="ar-EG" sz="3600" u="sng" dirty="0" smtClean="0">
                <a:latin typeface="Times New Roman" panose="02020603050405020304" pitchFamily="18" charset="0"/>
                <a:cs typeface="Times New Roman" panose="02020603050405020304" pitchFamily="18" charset="0"/>
              </a:rPr>
              <a:t>النوم</a:t>
            </a:r>
            <a:r>
              <a:rPr lang="ar-EG" sz="3600" dirty="0" smtClean="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a:p>
            <a:pPr algn="r" rtl="1">
              <a:lnSpc>
                <a:spcPct val="150000"/>
              </a:lnSpc>
            </a:pPr>
            <a:r>
              <a:rPr lang="ar-EG" sz="3600" b="1" dirty="0" smtClean="0">
                <a:latin typeface="Times New Roman" panose="02020603050405020304" pitchFamily="18" charset="0"/>
                <a:cs typeface="Times New Roman" panose="02020603050405020304" pitchFamily="18" charset="0"/>
              </a:rPr>
              <a:t>"</a:t>
            </a:r>
            <a:r>
              <a:rPr lang="ar-EG" sz="3600" b="1" dirty="0">
                <a:latin typeface="Times New Roman" panose="02020603050405020304" pitchFamily="18" charset="0"/>
                <a:cs typeface="Times New Roman" panose="02020603050405020304" pitchFamily="18" charset="0"/>
              </a:rPr>
              <a:t>ما أحسن هذا، اجعله في </a:t>
            </a:r>
            <a:r>
              <a:rPr lang="ar-EG" sz="3600" b="1" dirty="0" smtClean="0">
                <a:latin typeface="Times New Roman" panose="02020603050405020304" pitchFamily="18" charset="0"/>
                <a:cs typeface="Times New Roman" panose="02020603050405020304" pitchFamily="18" charset="0"/>
              </a:rPr>
              <a:t>أذانك“</a:t>
            </a:r>
            <a:endParaRPr lang="en-US" sz="3600" b="1" dirty="0" smtClean="0">
              <a:latin typeface="Times New Roman" panose="02020603050405020304" pitchFamily="18" charset="0"/>
              <a:cs typeface="Times New Roman" panose="02020603050405020304" pitchFamily="18" charset="0"/>
            </a:endParaRPr>
          </a:p>
          <a:p>
            <a:pPr algn="r">
              <a:lnSpc>
                <a:spcPct val="150000"/>
              </a:lnSpc>
            </a:pPr>
            <a:r>
              <a:rPr lang="ar-EG" sz="3600" dirty="0" smtClean="0">
                <a:latin typeface="Times New Roman" panose="02020603050405020304" pitchFamily="18" charset="0"/>
                <a:cs typeface="Times New Roman" panose="02020603050405020304" pitchFamily="18" charset="0"/>
              </a:rPr>
              <a:t>زاد </a:t>
            </a:r>
            <a:r>
              <a:rPr lang="ar-EG" sz="3600" dirty="0">
                <a:latin typeface="Times New Roman" panose="02020603050405020304" pitchFamily="18" charset="0"/>
                <a:cs typeface="Times New Roman" panose="02020603050405020304" pitchFamily="18" charset="0"/>
              </a:rPr>
              <a:t>جملة في الأذان توافق مقصد الشارع من الأذان</a:t>
            </a:r>
            <a:r>
              <a:rPr lang="ar-EG" sz="2800" dirty="0"/>
              <a:t>	</a:t>
            </a:r>
            <a:endParaRPr lang="en-US" sz="2800" dirty="0"/>
          </a:p>
        </p:txBody>
      </p:sp>
      <p:sp>
        <p:nvSpPr>
          <p:cNvPr id="3" name="TextBox 2"/>
          <p:cNvSpPr txBox="1"/>
          <p:nvPr/>
        </p:nvSpPr>
        <p:spPr>
          <a:xfrm>
            <a:off x="-155637" y="2133282"/>
            <a:ext cx="4283676" cy="646331"/>
          </a:xfrm>
          <a:prstGeom prst="rect">
            <a:avLst/>
          </a:prstGeom>
          <a:noFill/>
        </p:spPr>
        <p:txBody>
          <a:bodyPr wrap="square" rtlCol="0">
            <a:spAutoFit/>
          </a:bodyPr>
          <a:lstStyle/>
          <a:p>
            <a:pPr lvl="0" algn="ctr"/>
            <a:r>
              <a:rPr lang="en-US" sz="3600" dirty="0">
                <a:latin typeface="Times New Roman" panose="02020603050405020304" pitchFamily="18" charset="0"/>
                <a:cs typeface="Times New Roman" panose="02020603050405020304" pitchFamily="18" charset="0"/>
              </a:rPr>
              <a:t>Bilāl </a:t>
            </a:r>
            <a:r>
              <a:rPr lang="ar-EG" sz="3600" dirty="0">
                <a:latin typeface="Times New Roman" panose="02020603050405020304" pitchFamily="18" charset="0"/>
                <a:cs typeface="Times New Roman" panose="02020603050405020304" pitchFamily="18" charset="0"/>
              </a:rPr>
              <a:t>بلال </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69553" y="4098873"/>
            <a:ext cx="2182733" cy="646331"/>
          </a:xfrm>
          <a:prstGeom prst="rect">
            <a:avLst/>
          </a:prstGeom>
          <a:noFill/>
        </p:spPr>
        <p:txBody>
          <a:bodyPr wrap="square" rtlCol="0">
            <a:spAutoFit/>
          </a:bodyPr>
          <a:lstStyle/>
          <a:p>
            <a:r>
              <a:rPr lang="ar-EG" dirty="0"/>
              <a:t> </a:t>
            </a:r>
            <a:r>
              <a:rPr lang="ar-EG" sz="3600" dirty="0">
                <a:latin typeface="Times New Roman" panose="02020603050405020304" pitchFamily="18" charset="0"/>
                <a:cs typeface="Times New Roman" panose="02020603050405020304" pitchFamily="18" charset="0"/>
              </a:rPr>
              <a:t>طب (ض)</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573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0498" y="666925"/>
            <a:ext cx="11088130" cy="1088136"/>
          </a:xfrm>
        </p:spPr>
        <p:txBody>
          <a:bodyPr>
            <a:noAutofit/>
          </a:bodyPr>
          <a:lstStyle/>
          <a:p>
            <a:pPr algn="ctr"/>
            <a:r>
              <a:rPr lang="en-US" dirty="0">
                <a:latin typeface="Times New Roman" panose="02020603050405020304" pitchFamily="18" charset="0"/>
                <a:cs typeface="Times New Roman" panose="02020603050405020304" pitchFamily="18" charset="0"/>
              </a:rPr>
              <a:t>Examples for what was innovated in the presence/time of </a:t>
            </a:r>
            <a:r>
              <a:rPr lang="en-US" dirty="0" smtClean="0">
                <a:latin typeface="Times New Roman" panose="02020603050405020304" pitchFamily="18" charset="0"/>
                <a:cs typeface="Times New Roman" panose="02020603050405020304" pitchFamily="18" charset="0"/>
              </a:rPr>
              <a:t>our </a:t>
            </a:r>
            <a:r>
              <a:rPr lang="ar-SA" dirty="0">
                <a:latin typeface="Times New Roman" panose="02020603050405020304" pitchFamily="18" charset="0"/>
                <a:cs typeface="Times New Roman" panose="02020603050405020304" pitchFamily="18" charset="0"/>
              </a:rPr>
              <a:t>ﷺ</a:t>
            </a:r>
            <a:r>
              <a:rPr lang="en-US" dirty="0" smtClean="0">
                <a:latin typeface="Times New Roman" panose="02020603050405020304" pitchFamily="18" charset="0"/>
                <a:cs typeface="Times New Roman" panose="02020603050405020304" pitchFamily="18" charset="0"/>
              </a:rPr>
              <a:t> </a:t>
            </a:r>
            <a:r>
              <a:rPr lang="ar-EG" dirty="0">
                <a:latin typeface="Times New Roman" panose="02020603050405020304" pitchFamily="18" charset="0"/>
                <a:cs typeface="Times New Roman" panose="02020603050405020304" pitchFamily="18" charset="0"/>
              </a:rPr>
              <a:t>نبي</a:t>
            </a:r>
            <a:r>
              <a:rPr lang="en-US" dirty="0">
                <a:latin typeface="Times New Roman" panose="02020603050405020304" pitchFamily="18" charset="0"/>
                <a:cs typeface="Times New Roman" panose="02020603050405020304" pitchFamily="18" charset="0"/>
              </a:rPr>
              <a:t> and he approved it:</a:t>
            </a:r>
          </a:p>
        </p:txBody>
      </p:sp>
      <p:sp>
        <p:nvSpPr>
          <p:cNvPr id="7" name="TextBox 6"/>
          <p:cNvSpPr txBox="1"/>
          <p:nvPr/>
        </p:nvSpPr>
        <p:spPr>
          <a:xfrm>
            <a:off x="90618" y="3213782"/>
            <a:ext cx="11516496" cy="3416320"/>
          </a:xfrm>
          <a:prstGeom prst="rect">
            <a:avLst/>
          </a:prstGeom>
          <a:noFill/>
        </p:spPr>
        <p:txBody>
          <a:bodyPr wrap="square" rtlCol="0">
            <a:spAutoFit/>
          </a:bodyPr>
          <a:lstStyle/>
          <a:p>
            <a:pPr algn="r" rtl="1">
              <a:lnSpc>
                <a:spcPct val="150000"/>
              </a:lnSpc>
            </a:pPr>
            <a:r>
              <a:rPr lang="ar-EG" sz="3600" b="1" dirty="0">
                <a:latin typeface="Times New Roman" panose="02020603050405020304" pitchFamily="18" charset="0"/>
                <a:cs typeface="Times New Roman" panose="02020603050405020304" pitchFamily="18" charset="0"/>
              </a:rPr>
              <a:t>"ربنا ولك الحمد حمدا كثيرا طيبا مباركا فيه</a:t>
            </a:r>
            <a:r>
              <a:rPr lang="ar-EG" sz="3600" b="1" dirty="0" smtClean="0">
                <a:latin typeface="Times New Roman" panose="02020603050405020304" pitchFamily="18" charset="0"/>
                <a:cs typeface="Times New Roman" panose="02020603050405020304" pitchFamily="18" charset="0"/>
              </a:rPr>
              <a:t>.....“</a:t>
            </a:r>
            <a:endParaRPr lang="en-US" sz="3600" b="1" dirty="0" smtClean="0">
              <a:latin typeface="Times New Roman" panose="02020603050405020304" pitchFamily="18" charset="0"/>
              <a:cs typeface="Times New Roman" panose="02020603050405020304" pitchFamily="18" charset="0"/>
            </a:endParaRPr>
          </a:p>
          <a:p>
            <a:pPr algn="r" rtl="1">
              <a:lnSpc>
                <a:spcPct val="150000"/>
              </a:lnSpc>
            </a:pPr>
            <a:r>
              <a:rPr lang="ar-EG" sz="3600" b="1" u="sng" dirty="0" smtClean="0">
                <a:latin typeface="Times New Roman" panose="02020603050405020304" pitchFamily="18" charset="0"/>
                <a:cs typeface="Times New Roman" panose="02020603050405020304" pitchFamily="18" charset="0"/>
              </a:rPr>
              <a:t>قال </a:t>
            </a:r>
            <a:r>
              <a:rPr lang="ar-EG" sz="3600" b="1" u="sng" dirty="0">
                <a:latin typeface="Times New Roman" panose="02020603050405020304" pitchFamily="18" charset="0"/>
                <a:cs typeface="Times New Roman" panose="02020603050405020304" pitchFamily="18" charset="0"/>
              </a:rPr>
              <a:t>ابن حجر </a:t>
            </a:r>
            <a:r>
              <a:rPr lang="ar-EG" sz="3600" dirty="0">
                <a:latin typeface="Times New Roman" panose="02020603050405020304" pitchFamily="18" charset="0"/>
                <a:cs typeface="Times New Roman" panose="02020603050405020304" pitchFamily="18" charset="0"/>
              </a:rPr>
              <a:t>(الفتح) </a:t>
            </a:r>
            <a:r>
              <a:rPr lang="ar-EG" sz="3600" dirty="0" smtClean="0">
                <a:latin typeface="Times New Roman" panose="02020603050405020304" pitchFamily="18" charset="0"/>
                <a:cs typeface="Times New Roman" panose="02020603050405020304" pitchFamily="18" charset="0"/>
              </a:rPr>
              <a:t>2/335</a:t>
            </a:r>
            <a:endParaRPr lang="en-US" sz="3600" dirty="0" smtClean="0">
              <a:latin typeface="Times New Roman" panose="02020603050405020304" pitchFamily="18" charset="0"/>
              <a:cs typeface="Times New Roman" panose="02020603050405020304" pitchFamily="18" charset="0"/>
            </a:endParaRPr>
          </a:p>
          <a:p>
            <a:pPr algn="r">
              <a:lnSpc>
                <a:spcPct val="150000"/>
              </a:lnSpc>
            </a:pPr>
            <a:r>
              <a:rPr lang="ar-EG" sz="3600" dirty="0" smtClean="0">
                <a:latin typeface="Times New Roman" panose="02020603050405020304" pitchFamily="18" charset="0"/>
                <a:cs typeface="Times New Roman" panose="02020603050405020304" pitchFamily="18" charset="0"/>
              </a:rPr>
              <a:t>"</a:t>
            </a:r>
            <a:r>
              <a:rPr lang="ar-EG" sz="3600" dirty="0">
                <a:latin typeface="Times New Roman" panose="02020603050405020304" pitchFamily="18" charset="0"/>
                <a:cs typeface="Times New Roman" panose="02020603050405020304" pitchFamily="18" charset="0"/>
              </a:rPr>
              <a:t>واستُدلّ به علي جواز </a:t>
            </a:r>
            <a:r>
              <a:rPr lang="ar-EG" sz="3600" u="sng" dirty="0">
                <a:latin typeface="Times New Roman" panose="02020603050405020304" pitchFamily="18" charset="0"/>
                <a:cs typeface="Times New Roman" panose="02020603050405020304" pitchFamily="18" charset="0"/>
              </a:rPr>
              <a:t>إحداث</a:t>
            </a:r>
            <a:r>
              <a:rPr lang="ar-EG" sz="3600" dirty="0">
                <a:latin typeface="Times New Roman" panose="02020603050405020304" pitchFamily="18" charset="0"/>
                <a:cs typeface="Times New Roman" panose="02020603050405020304" pitchFamily="18" charset="0"/>
              </a:rPr>
              <a:t> ذكر في الصلاة غير مأثور إذا كان </a:t>
            </a:r>
            <a:r>
              <a:rPr lang="ar-EG" sz="3600" u="sng" dirty="0">
                <a:latin typeface="Times New Roman" panose="02020603050405020304" pitchFamily="18" charset="0"/>
                <a:cs typeface="Times New Roman" panose="02020603050405020304" pitchFamily="18" charset="0"/>
              </a:rPr>
              <a:t>لا يخالف</a:t>
            </a:r>
            <a:r>
              <a:rPr lang="ar-EG" sz="3600" dirty="0">
                <a:latin typeface="Times New Roman" panose="02020603050405020304" pitchFamily="18" charset="0"/>
                <a:cs typeface="Times New Roman" panose="02020603050405020304" pitchFamily="18" charset="0"/>
              </a:rPr>
              <a:t> المأثور..." 	</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60498" y="2161256"/>
            <a:ext cx="5782962" cy="646331"/>
          </a:xfrm>
          <a:prstGeom prst="rect">
            <a:avLst/>
          </a:prstGeom>
          <a:noFill/>
        </p:spPr>
        <p:txBody>
          <a:bodyPr wrap="square" rtlCol="0">
            <a:spAutoFit/>
          </a:bodyPr>
          <a:lstStyle/>
          <a:p>
            <a:pPr lvl="0"/>
            <a:r>
              <a:rPr lang="en-US" sz="3600" dirty="0">
                <a:latin typeface="Times New Roman" panose="02020603050405020304" pitchFamily="18" charset="0"/>
                <a:cs typeface="Times New Roman" panose="02020603050405020304" pitchFamily="18" charset="0"/>
              </a:rPr>
              <a:t>A Companion (not named)</a:t>
            </a:r>
          </a:p>
        </p:txBody>
      </p:sp>
      <p:sp>
        <p:nvSpPr>
          <p:cNvPr id="4" name="TextBox 3"/>
          <p:cNvSpPr txBox="1"/>
          <p:nvPr/>
        </p:nvSpPr>
        <p:spPr>
          <a:xfrm>
            <a:off x="943527" y="3123907"/>
            <a:ext cx="1655806" cy="646331"/>
          </a:xfrm>
          <a:prstGeom prst="rect">
            <a:avLst/>
          </a:prstGeom>
          <a:noFill/>
        </p:spPr>
        <p:txBody>
          <a:bodyPr wrap="square" rtlCol="0">
            <a:spAutoFit/>
          </a:bodyPr>
          <a:lstStyle/>
          <a:p>
            <a:r>
              <a:rPr lang="ar-EG" dirty="0"/>
              <a:t> 	</a:t>
            </a:r>
            <a:r>
              <a:rPr lang="ar-EG" sz="3600" dirty="0" smtClean="0">
                <a:latin typeface="Times New Roman" panose="02020603050405020304" pitchFamily="18" charset="0"/>
                <a:cs typeface="Times New Roman" panose="02020603050405020304" pitchFamily="18" charset="0"/>
              </a:rPr>
              <a:t>خ</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92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32263" y="289740"/>
            <a:ext cx="11368586" cy="6459078"/>
          </a:xfrm>
        </p:spPr>
        <p:txBody>
          <a:bodyPr>
            <a:normAutofit fontScale="90000"/>
          </a:bodyPr>
          <a:lstStyle/>
          <a:p>
            <a:pPr algn="r" rtl="1">
              <a:lnSpc>
                <a:spcPct val="150000"/>
              </a:lnSpc>
            </a:pPr>
            <a:r>
              <a:rPr lang="ar-EG" dirty="0">
                <a:latin typeface="Times New Roman" pitchFamily="18" charset="0"/>
                <a:cs typeface="Times New Roman" pitchFamily="18" charset="0"/>
              </a:rPr>
              <a:t>تعدد الجمعة: "لم يكن في عهد النبي صلى الله عليه وسلم ولا في عهد الصحابه </a:t>
            </a:r>
            <a:r>
              <a:rPr lang="ar-EG" dirty="0" smtClean="0">
                <a:latin typeface="Times New Roman" pitchFamily="18" charset="0"/>
                <a:cs typeface="Times New Roman" pitchFamily="18" charset="0"/>
              </a:rPr>
              <a:t>والتابعين“</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ar-EG" dirty="0" smtClean="0">
                <a:latin typeface="Times New Roman" pitchFamily="18" charset="0"/>
                <a:cs typeface="Times New Roman" pitchFamily="18" charset="0"/>
              </a:rPr>
              <a:t>"</a:t>
            </a:r>
            <a:r>
              <a:rPr lang="ar-EG" dirty="0">
                <a:latin typeface="Times New Roman" pitchFamily="18" charset="0"/>
                <a:cs typeface="Times New Roman" pitchFamily="18" charset="0"/>
              </a:rPr>
              <a:t>كان في المدينة تسعة مساجد مع مسجده صلى الله عليه وسلم </a:t>
            </a:r>
            <a:r>
              <a:rPr lang="ar-SA" dirty="0" smtClean="0">
                <a:latin typeface="Times New Roman" pitchFamily="18" charset="0"/>
                <a:cs typeface="Times New Roman" pitchFamily="18" charset="0"/>
              </a:rPr>
              <a:t>يسمع أهلها </a:t>
            </a:r>
            <a:r>
              <a:rPr lang="ar-EG" dirty="0" smtClean="0">
                <a:latin typeface="Times New Roman" pitchFamily="18" charset="0"/>
                <a:cs typeface="Times New Roman" pitchFamily="18" charset="0"/>
              </a:rPr>
              <a:t>أذان </a:t>
            </a:r>
            <a:r>
              <a:rPr lang="ar-EG" dirty="0">
                <a:latin typeface="Times New Roman" pitchFamily="18" charset="0"/>
                <a:cs typeface="Times New Roman" pitchFamily="18" charset="0"/>
              </a:rPr>
              <a:t>بلال فيصلون في مساجدهم ....ولم يكونوا يصلون الجمعة في شئ من تلك المساجد الا مسجد النبي صلى الله عليه وسلم" ابو داود في </a:t>
            </a:r>
            <a:r>
              <a:rPr lang="ar-EG" dirty="0" smtClean="0">
                <a:latin typeface="Times New Roman" pitchFamily="18" charset="0"/>
                <a:cs typeface="Times New Roman" pitchFamily="18" charset="0"/>
              </a:rPr>
              <a:t>المراسيل/صحيح</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ar-EG" dirty="0" smtClean="0">
                <a:latin typeface="Times New Roman" pitchFamily="18" charset="0"/>
                <a:cs typeface="Times New Roman" pitchFamily="18" charset="0"/>
              </a:rPr>
              <a:t>قال </a:t>
            </a:r>
            <a:r>
              <a:rPr lang="ar-EG" dirty="0">
                <a:latin typeface="Times New Roman" pitchFamily="18" charset="0"/>
                <a:cs typeface="Times New Roman" pitchFamily="18" charset="0"/>
              </a:rPr>
              <a:t>الحافظ " ويشهد له صلاة </a:t>
            </a:r>
            <a:r>
              <a:rPr lang="ar-SA" dirty="0" smtClean="0">
                <a:latin typeface="Times New Roman" pitchFamily="18" charset="0"/>
                <a:cs typeface="Times New Roman" pitchFamily="18" charset="0"/>
              </a:rPr>
              <a:t>أهل العوالي </a:t>
            </a:r>
            <a:r>
              <a:rPr lang="ar-EG" dirty="0" smtClean="0">
                <a:latin typeface="Times New Roman" pitchFamily="18" charset="0"/>
                <a:cs typeface="Times New Roman" pitchFamily="18" charset="0"/>
              </a:rPr>
              <a:t>مع </a:t>
            </a:r>
            <a:r>
              <a:rPr lang="ar-EG" dirty="0">
                <a:latin typeface="Times New Roman" pitchFamily="18" charset="0"/>
                <a:cs typeface="Times New Roman" pitchFamily="18" charset="0"/>
              </a:rPr>
              <a:t>النبي صلى الله عليه وسلم الجمعة كما في </a:t>
            </a:r>
            <a:r>
              <a:rPr lang="ar-EG" dirty="0" smtClean="0">
                <a:latin typeface="Times New Roman" pitchFamily="18" charset="0"/>
                <a:cs typeface="Times New Roman" pitchFamily="18" charset="0"/>
              </a:rPr>
              <a: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ar-SA" dirty="0" smtClean="0">
                <a:latin typeface="Times New Roman" pitchFamily="18" charset="0"/>
                <a:cs typeface="Times New Roman" pitchFamily="18" charset="0"/>
              </a:rPr>
              <a:t>الصحيح</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6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45910" y="398922"/>
            <a:ext cx="11286699" cy="6001878"/>
          </a:xfrm>
        </p:spPr>
        <p:txBody>
          <a:bodyPr>
            <a:normAutofit fontScale="90000"/>
          </a:bodyPr>
          <a:lstStyle/>
          <a:p>
            <a:pPr algn="r" rtl="1">
              <a:lnSpc>
                <a:spcPct val="150000"/>
              </a:lnSpc>
            </a:pPr>
            <a:r>
              <a:rPr lang="ar-EG" sz="4000" b="1" dirty="0">
                <a:latin typeface="Times New Roman" pitchFamily="18" charset="0"/>
                <a:cs typeface="Times New Roman" pitchFamily="18" charset="0"/>
              </a:rPr>
              <a:t>قال ابن المنذر</a:t>
            </a:r>
            <a:r>
              <a:rPr lang="ar-EG" sz="4000" dirty="0">
                <a:latin typeface="Times New Roman" pitchFamily="18" charset="0"/>
                <a:cs typeface="Times New Roman" pitchFamily="18" charset="0"/>
              </a:rPr>
              <a:t>: " لم يختلف الناس إن الجمعة لم تكن تصلى في عهد النبي صلى الله عليه وسلم وفي عهد الخلفاء الراشدين إلا في مسجد النبي صلى الله عليه وسلم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ar-EG" sz="4000" b="1" dirty="0" smtClean="0">
                <a:latin typeface="Times New Roman" pitchFamily="18" charset="0"/>
                <a:cs typeface="Times New Roman" pitchFamily="18" charset="0"/>
              </a:rPr>
              <a:t>وقال</a:t>
            </a:r>
            <a:r>
              <a:rPr lang="ar-EG" sz="4000" b="1" dirty="0">
                <a:latin typeface="Times New Roman" pitchFamily="18" charset="0"/>
                <a:cs typeface="Times New Roman" pitchFamily="18" charset="0"/>
              </a:rPr>
              <a:t>: </a:t>
            </a:r>
            <a:r>
              <a:rPr lang="ar-EG" sz="4000" dirty="0">
                <a:latin typeface="Times New Roman" pitchFamily="18" charset="0"/>
                <a:cs typeface="Times New Roman" pitchFamily="18" charset="0"/>
              </a:rPr>
              <a:t>" لا أعلم أحدا قال بتعدد الجمعة غير عطاء"</a:t>
            </a: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r>
              <a:rPr lang="ar-EG" sz="4000" dirty="0">
                <a:latin typeface="Times New Roman" pitchFamily="18" charset="0"/>
                <a:cs typeface="Times New Roman" pitchFamily="18" charset="0"/>
              </a:rPr>
              <a:t>ثم قال بتعددها داود الظاهري، ابن حزم، ابن العربي</a:t>
            </a: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r>
              <a:rPr lang="ar-EG" sz="4000" dirty="0">
                <a:latin typeface="Times New Roman" pitchFamily="18" charset="0"/>
                <a:cs typeface="Times New Roman" pitchFamily="18" charset="0"/>
              </a:rPr>
              <a:t>وعلى التعدد استمر العمل </a:t>
            </a: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r>
              <a:rPr lang="ar-EG" sz="4000" dirty="0">
                <a:latin typeface="Times New Roman" pitchFamily="18" charset="0"/>
                <a:cs typeface="Times New Roman" pitchFamily="18" charset="0"/>
              </a:rPr>
              <a:t>ولم يُقل إنه بدعة ضلالة</a:t>
            </a:r>
            <a:r>
              <a:rPr lang="en-US" dirty="0"/>
              <a:t/>
            </a:r>
            <a:br>
              <a:rPr lang="en-US" dirty="0"/>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001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59558" y="972128"/>
            <a:ext cx="11286699" cy="5769865"/>
          </a:xfrm>
        </p:spPr>
        <p:txBody>
          <a:bodyPr>
            <a:normAutofit fontScale="90000"/>
          </a:bodyPr>
          <a:lstStyle/>
          <a:p>
            <a:pPr marL="571500" lvl="0" indent="-571500" algn="r" defTabSz="914400" rtl="1" fontAlgn="base">
              <a:lnSpc>
                <a:spcPct val="150000"/>
              </a:lnSpc>
              <a:spcAft>
                <a:spcPts val="1200"/>
              </a:spcAft>
              <a:buClr>
                <a:schemeClr val="tx1"/>
              </a:buClr>
              <a:buFont typeface="Arial" panose="020B0604020202020204" pitchFamily="34" charset="0"/>
              <a:buChar char="•"/>
            </a:pPr>
            <a:r>
              <a:rPr lang="ar-EG" sz="4000" dirty="0">
                <a:solidFill>
                  <a:schemeClr val="tx1"/>
                </a:solidFill>
                <a:latin typeface="Times New Roman" pitchFamily="18" charset="0"/>
                <a:ea typeface="Calibri" pitchFamily="34" charset="0"/>
                <a:cs typeface="Times New Roman" pitchFamily="18" charset="0"/>
              </a:rPr>
              <a:t>ذكر الحافظ الخطيب في تاريخ بغداد أن اول جمعة أحدثت في الإسلام في بلد مع قيام الجمعة القديمة، في أيام المعتضد في دار الخلافة – بغداد – سنة 280 </a:t>
            </a:r>
            <a:r>
              <a:rPr lang="ar-EG" sz="4000" dirty="0" smtClean="0">
                <a:solidFill>
                  <a:schemeClr val="tx1"/>
                </a:solidFill>
                <a:latin typeface="Times New Roman" pitchFamily="18" charset="0"/>
                <a:ea typeface="Calibri" pitchFamily="34" charset="0"/>
                <a:cs typeface="Times New Roman" pitchFamily="18" charset="0"/>
              </a:rPr>
              <a:t>ه</a:t>
            </a:r>
            <a:r>
              <a:rPr lang="ar-SA" sz="4000" dirty="0" smtClean="0">
                <a:solidFill>
                  <a:schemeClr val="tx1"/>
                </a:solidFill>
                <a:latin typeface="Times New Roman" pitchFamily="18" charset="0"/>
                <a:ea typeface="Calibri" pitchFamily="34" charset="0"/>
                <a:cs typeface="Times New Roman" pitchFamily="18" charset="0"/>
              </a:rPr>
              <a:t>جري</a:t>
            </a:r>
            <a:r>
              <a:rPr lang="ar-EG" sz="4000" dirty="0" smtClean="0">
                <a:solidFill>
                  <a:schemeClr val="tx1"/>
                </a:solidFill>
                <a:latin typeface="Times New Roman" pitchFamily="18" charset="0"/>
                <a:ea typeface="Calibri" pitchFamily="34" charset="0"/>
                <a:cs typeface="Times New Roman" pitchFamily="18" charset="0"/>
              </a:rPr>
              <a:t> </a:t>
            </a:r>
            <a:r>
              <a:rPr lang="ar-EG" sz="4000" dirty="0">
                <a:solidFill>
                  <a:schemeClr val="tx1"/>
                </a:solidFill>
                <a:latin typeface="Times New Roman" pitchFamily="18" charset="0"/>
                <a:ea typeface="Calibri" pitchFamily="34" charset="0"/>
                <a:cs typeface="Times New Roman" pitchFamily="18" charset="0"/>
              </a:rPr>
              <a:t>من غير بناء مسجد ..... ثم بني مسجد في أيام المكتفي، فجمعوا فيه " (الغماري</a:t>
            </a:r>
            <a:r>
              <a:rPr lang="ar-EG" sz="4000" dirty="0" smtClean="0">
                <a:solidFill>
                  <a:schemeClr val="tx1"/>
                </a:solidFill>
                <a:latin typeface="Times New Roman" pitchFamily="18" charset="0"/>
                <a:ea typeface="Calibri" pitchFamily="34" charset="0"/>
                <a:cs typeface="Times New Roman" pitchFamily="18" charset="0"/>
              </a:rPr>
              <a:t>)</a:t>
            </a:r>
            <a:r>
              <a:rPr lang="en-US" sz="4000" dirty="0" smtClean="0">
                <a:solidFill>
                  <a:schemeClr val="tx1"/>
                </a:solidFill>
                <a:latin typeface="Times New Roman" pitchFamily="18" charset="0"/>
                <a:ea typeface="Calibri" pitchFamily="34" charset="0"/>
                <a:cs typeface="Times New Roman" pitchFamily="18" charset="0"/>
              </a:rPr>
              <a:t/>
            </a:r>
            <a:br>
              <a:rPr lang="en-US" sz="4000" dirty="0" smtClean="0">
                <a:solidFill>
                  <a:schemeClr val="tx1"/>
                </a:solidFill>
                <a:latin typeface="Times New Roman" pitchFamily="18" charset="0"/>
                <a:ea typeface="Calibri" pitchFamily="34" charset="0"/>
                <a:cs typeface="Times New Roman" pitchFamily="18" charset="0"/>
              </a:rPr>
            </a:br>
            <a:r>
              <a:rPr lang="en-US" sz="4000" dirty="0">
                <a:solidFill>
                  <a:schemeClr val="tx1"/>
                </a:solidFill>
                <a:latin typeface="Times New Roman" pitchFamily="18" charset="0"/>
                <a:cs typeface="Times New Roman" pitchFamily="18" charset="0"/>
              </a:rPr>
              <a:t/>
            </a:r>
            <a:br>
              <a:rPr lang="en-US" sz="4000" dirty="0">
                <a:solidFill>
                  <a:schemeClr val="tx1"/>
                </a:solidFill>
                <a:latin typeface="Times New Roman" pitchFamily="18" charset="0"/>
                <a:cs typeface="Times New Roman" pitchFamily="18" charset="0"/>
              </a:rPr>
            </a:br>
            <a:r>
              <a:rPr lang="ar-EG" sz="4000" dirty="0" smtClean="0">
                <a:solidFill>
                  <a:schemeClr val="tx1"/>
                </a:solidFill>
                <a:latin typeface="Times New Roman" pitchFamily="18" charset="0"/>
                <a:ea typeface="Calibri" pitchFamily="34" charset="0"/>
                <a:cs typeface="Times New Roman" pitchFamily="18" charset="0"/>
              </a:rPr>
              <a:t>تعدد </a:t>
            </a:r>
            <a:r>
              <a:rPr lang="ar-EG" sz="4000" dirty="0">
                <a:solidFill>
                  <a:schemeClr val="tx1"/>
                </a:solidFill>
                <a:latin typeface="Times New Roman" pitchFamily="18" charset="0"/>
                <a:ea typeface="Calibri" pitchFamily="34" charset="0"/>
                <a:cs typeface="Times New Roman" pitchFamily="18" charset="0"/>
              </a:rPr>
              <a:t>الجمعة بدعة حسنة دعت اليها </a:t>
            </a:r>
            <a:r>
              <a:rPr lang="ar-EG" sz="4000" dirty="0" smtClean="0">
                <a:solidFill>
                  <a:schemeClr val="tx1"/>
                </a:solidFill>
                <a:latin typeface="Times New Roman" pitchFamily="18" charset="0"/>
                <a:ea typeface="Calibri" pitchFamily="34" charset="0"/>
                <a:cs typeface="Times New Roman" pitchFamily="18" charset="0"/>
              </a:rPr>
              <a:t>الحاجة</a:t>
            </a:r>
            <a:r>
              <a:rPr lang="en-US" dirty="0">
                <a:solidFill>
                  <a:schemeClr val="tx1"/>
                </a:solidFill>
                <a:latin typeface="Times New Roman" pitchFamily="18" charset="0"/>
                <a:ea typeface="Calibri" pitchFamily="34" charset="0"/>
                <a:cs typeface="Times New Roman" pitchFamily="18" charset="0"/>
              </a:rPr>
              <a:t/>
            </a:r>
            <a:br>
              <a:rPr lang="en-US" dirty="0">
                <a:solidFill>
                  <a:schemeClr val="tx1"/>
                </a:solidFill>
                <a:latin typeface="Times New Roman" pitchFamily="18" charset="0"/>
                <a:ea typeface="Calibri" pitchFamily="34" charset="0"/>
                <a:cs typeface="Times New Roman" pitchFamily="18" charset="0"/>
              </a:rPr>
            </a:br>
            <a:r>
              <a:rPr lang="en-US" dirty="0"/>
              <a:t/>
            </a:r>
            <a:br>
              <a:rPr lang="en-US" dirty="0"/>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534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7633" y="210663"/>
            <a:ext cx="11088130" cy="1088136"/>
          </a:xfrm>
        </p:spPr>
        <p:txBody>
          <a:bodyPr>
            <a:noAutofit/>
          </a:bodyPr>
          <a:lstStyle/>
          <a:p>
            <a:pPr algn="ctr"/>
            <a:r>
              <a:rPr lang="en-US" dirty="0">
                <a:latin typeface="Times New Roman" panose="02020603050405020304" pitchFamily="18" charset="0"/>
                <a:cs typeface="Times New Roman" panose="02020603050405020304" pitchFamily="18" charset="0"/>
              </a:rPr>
              <a:t>Examples for what was innovated in the presence/time of </a:t>
            </a:r>
            <a:r>
              <a:rPr lang="en-US" dirty="0" smtClean="0">
                <a:latin typeface="Times New Roman" panose="02020603050405020304" pitchFamily="18" charset="0"/>
                <a:cs typeface="Times New Roman" panose="02020603050405020304" pitchFamily="18" charset="0"/>
              </a:rPr>
              <a:t>our </a:t>
            </a:r>
            <a:r>
              <a:rPr lang="ar-SA" dirty="0" smtClean="0">
                <a:latin typeface="Times New Roman" panose="02020603050405020304" pitchFamily="18" charset="0"/>
                <a:cs typeface="Times New Roman" panose="02020603050405020304" pitchFamily="18" charset="0"/>
              </a:rPr>
              <a:t> ﷺ</a:t>
            </a:r>
            <a:r>
              <a:rPr lang="en-US" dirty="0" smtClean="0">
                <a:latin typeface="Times New Roman" panose="02020603050405020304" pitchFamily="18" charset="0"/>
                <a:cs typeface="Times New Roman" panose="02020603050405020304" pitchFamily="18" charset="0"/>
              </a:rPr>
              <a:t> </a:t>
            </a:r>
            <a:r>
              <a:rPr lang="ar-EG" dirty="0" smtClean="0">
                <a:latin typeface="Times New Roman" panose="02020603050405020304" pitchFamily="18" charset="0"/>
                <a:cs typeface="Times New Roman" panose="02020603050405020304" pitchFamily="18" charset="0"/>
              </a:rPr>
              <a:t>نبي</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he approved it:</a:t>
            </a:r>
          </a:p>
        </p:txBody>
      </p:sp>
      <p:sp>
        <p:nvSpPr>
          <p:cNvPr id="7" name="TextBox 6"/>
          <p:cNvSpPr txBox="1"/>
          <p:nvPr/>
        </p:nvSpPr>
        <p:spPr>
          <a:xfrm>
            <a:off x="304801" y="1880355"/>
            <a:ext cx="11516496" cy="4977645"/>
          </a:xfrm>
          <a:prstGeom prst="rect">
            <a:avLst/>
          </a:prstGeom>
          <a:noFill/>
        </p:spPr>
        <p:txBody>
          <a:bodyPr wrap="square" rtlCol="0">
            <a:spAutoFit/>
          </a:bodyPr>
          <a:lstStyle/>
          <a:p>
            <a:pPr algn="r" rtl="1">
              <a:lnSpc>
                <a:spcPct val="150000"/>
              </a:lnSpc>
            </a:pPr>
            <a:r>
              <a:rPr lang="ar-EG" sz="3600" dirty="0">
                <a:solidFill>
                  <a:prstClr val="black"/>
                </a:solidFill>
                <a:latin typeface="Times New Roman" panose="02020603050405020304" pitchFamily="18" charset="0"/>
                <a:cs typeface="Times New Roman" panose="02020603050405020304" pitchFamily="18" charset="0"/>
              </a:rPr>
              <a:t>مرّ النبي صلى الله عليه وسلم بأعرابي وهو يدعو في صلاته و يقول:</a:t>
            </a:r>
            <a:endParaRPr lang="en-US" sz="3600" dirty="0">
              <a:solidFill>
                <a:prstClr val="black"/>
              </a:solidFill>
              <a:latin typeface="Times New Roman" panose="02020603050405020304" pitchFamily="18" charset="0"/>
              <a:cs typeface="Times New Roman" panose="02020603050405020304" pitchFamily="18" charset="0"/>
            </a:endParaRPr>
          </a:p>
          <a:p>
            <a:pPr algn="r" rtl="1">
              <a:lnSpc>
                <a:spcPct val="150000"/>
              </a:lnSpc>
            </a:pPr>
            <a:r>
              <a:rPr lang="ar-EG" sz="3600" dirty="0">
                <a:solidFill>
                  <a:prstClr val="black"/>
                </a:solidFill>
                <a:latin typeface="Times New Roman" panose="02020603050405020304" pitchFamily="18" charset="0"/>
                <a:cs typeface="Times New Roman" panose="02020603050405020304" pitchFamily="18" charset="0"/>
              </a:rPr>
              <a:t>"يا من لا تراه العيون ولا تخالطه الظنون ولا يصفه الواصفون......اجعل خير عمري آخره وخير عملي خواتيمه وخير أيامي يوم ألقاك فيه"</a:t>
            </a:r>
            <a:endParaRPr lang="en-US" sz="3600" dirty="0">
              <a:solidFill>
                <a:prstClr val="black"/>
              </a:solidFill>
              <a:latin typeface="Times New Roman" panose="02020603050405020304" pitchFamily="18" charset="0"/>
              <a:cs typeface="Times New Roman" panose="02020603050405020304" pitchFamily="18" charset="0"/>
            </a:endParaRPr>
          </a:p>
          <a:p>
            <a:pPr algn="r" rtl="1">
              <a:lnSpc>
                <a:spcPct val="150000"/>
              </a:lnSpc>
            </a:pPr>
            <a:r>
              <a:rPr lang="ar-EG" sz="3600" dirty="0">
                <a:solidFill>
                  <a:prstClr val="black"/>
                </a:solidFill>
                <a:latin typeface="Times New Roman" panose="02020603050405020304" pitchFamily="18" charset="0"/>
                <a:cs typeface="Times New Roman" panose="02020603050405020304" pitchFamily="18" charset="0"/>
              </a:rPr>
              <a:t>فقال له: "وهبت لك الذهب بحسن ثنائك على الله عز وجل"	</a:t>
            </a:r>
            <a:endParaRPr lang="en-US" sz="3600" dirty="0" smtClean="0">
              <a:solidFill>
                <a:prstClr val="black"/>
              </a:solidFill>
              <a:latin typeface="Times New Roman" panose="02020603050405020304" pitchFamily="18" charset="0"/>
              <a:cs typeface="Times New Roman" panose="02020603050405020304" pitchFamily="18" charset="0"/>
            </a:endParaRPr>
          </a:p>
          <a:p>
            <a:pPr algn="r" rtl="1">
              <a:lnSpc>
                <a:spcPct val="150000"/>
              </a:lnSpc>
            </a:pPr>
            <a:r>
              <a:rPr lang="ar-EG" sz="3600" u="sng" dirty="0" smtClean="0">
                <a:solidFill>
                  <a:prstClr val="black"/>
                </a:solidFill>
                <a:latin typeface="Times New Roman" panose="02020603050405020304" pitchFamily="18" charset="0"/>
                <a:cs typeface="Times New Roman" panose="02020603050405020304" pitchFamily="18" charset="0"/>
              </a:rPr>
              <a:t>قال </a:t>
            </a:r>
            <a:r>
              <a:rPr lang="ar-EG" sz="3600" u="sng" dirty="0">
                <a:solidFill>
                  <a:prstClr val="black"/>
                </a:solidFill>
                <a:latin typeface="Times New Roman" panose="02020603050405020304" pitchFamily="18" charset="0"/>
                <a:cs typeface="Times New Roman" panose="02020603050405020304" pitchFamily="18" charset="0"/>
              </a:rPr>
              <a:t>الهيثمي</a:t>
            </a:r>
            <a:r>
              <a:rPr lang="ar-EG" sz="3600" dirty="0">
                <a:solidFill>
                  <a:prstClr val="black"/>
                </a:solidFill>
                <a:latin typeface="Times New Roman" panose="02020603050405020304" pitchFamily="18" charset="0"/>
                <a:cs typeface="Times New Roman" panose="02020603050405020304" pitchFamily="18" charset="0"/>
              </a:rPr>
              <a:t>: 7: 10/157</a:t>
            </a:r>
            <a:endParaRPr lang="en-US" sz="3600" dirty="0">
              <a:solidFill>
                <a:prstClr val="black"/>
              </a:solidFill>
              <a:latin typeface="Times New Roman" panose="02020603050405020304" pitchFamily="18" charset="0"/>
              <a:cs typeface="Times New Roman" panose="02020603050405020304" pitchFamily="18" charset="0"/>
            </a:endParaRPr>
          </a:p>
          <a:p>
            <a:pPr algn="r">
              <a:lnSpc>
                <a:spcPct val="150000"/>
              </a:lnSpc>
            </a:pPr>
            <a:r>
              <a:rPr lang="ar-EG" sz="3600" dirty="0">
                <a:solidFill>
                  <a:prstClr val="black"/>
                </a:solidFill>
                <a:latin typeface="Times New Roman" panose="02020603050405020304" pitchFamily="18" charset="0"/>
                <a:cs typeface="Times New Roman" panose="02020603050405020304" pitchFamily="18" charset="0"/>
              </a:rPr>
              <a:t>رجاله رجال الصحيح غير عبد الله بن محمد الأذرمي </a:t>
            </a:r>
            <a:r>
              <a:rPr lang="ar-EG" sz="3600" dirty="0" smtClean="0">
                <a:solidFill>
                  <a:prstClr val="black"/>
                </a:solidFill>
                <a:latin typeface="Times New Roman" panose="02020603050405020304" pitchFamily="18" charset="0"/>
                <a:cs typeface="Times New Roman" panose="02020603050405020304" pitchFamily="18" charset="0"/>
              </a:rPr>
              <a:t>ثقة</a:t>
            </a:r>
            <a:endParaRPr lang="en-US" sz="2800" dirty="0">
              <a:solidFill>
                <a:prstClr val="black"/>
              </a:solidFill>
            </a:endParaRPr>
          </a:p>
        </p:txBody>
      </p:sp>
      <p:sp>
        <p:nvSpPr>
          <p:cNvPr id="3" name="TextBox 2"/>
          <p:cNvSpPr txBox="1"/>
          <p:nvPr/>
        </p:nvSpPr>
        <p:spPr>
          <a:xfrm>
            <a:off x="637633" y="1466973"/>
            <a:ext cx="3489901" cy="646331"/>
          </a:xfrm>
          <a:prstGeom prst="rect">
            <a:avLst/>
          </a:prstGeom>
          <a:noFill/>
        </p:spPr>
        <p:txBody>
          <a:bodyPr wrap="square" rtlCol="0">
            <a:spAutoFit/>
          </a:bodyPr>
          <a:lstStyle/>
          <a:p>
            <a:pPr algn="ctr"/>
            <a:r>
              <a:rPr lang="en-US" sz="3600" dirty="0">
                <a:solidFill>
                  <a:prstClr val="black"/>
                </a:solidFill>
                <a:latin typeface="Times New Roman" panose="02020603050405020304" pitchFamily="18" charset="0"/>
                <a:cs typeface="Times New Roman" panose="02020603050405020304" pitchFamily="18" charset="0"/>
              </a:rPr>
              <a:t>A Bedouin </a:t>
            </a:r>
            <a:r>
              <a:rPr lang="en-US" sz="3600" dirty="0" smtClean="0">
                <a:solidFill>
                  <a:prstClr val="black"/>
                </a:solidFill>
                <a:latin typeface="Times New Roman" panose="02020603050405020304" pitchFamily="18" charset="0"/>
                <a:cs typeface="Times New Roman" panose="02020603050405020304" pitchFamily="18" charset="0"/>
              </a:rPr>
              <a:t> </a:t>
            </a:r>
            <a:r>
              <a:rPr lang="ar-EG" sz="3600" dirty="0" smtClean="0">
                <a:solidFill>
                  <a:prstClr val="black"/>
                </a:solidFill>
                <a:latin typeface="Times New Roman" panose="02020603050405020304" pitchFamily="18" charset="0"/>
                <a:cs typeface="Times New Roman" panose="02020603050405020304" pitchFamily="18" charset="0"/>
              </a:rPr>
              <a:t>أعرابي</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04801" y="4541977"/>
            <a:ext cx="2956500" cy="646331"/>
          </a:xfrm>
          <a:prstGeom prst="rect">
            <a:avLst/>
          </a:prstGeom>
          <a:noFill/>
        </p:spPr>
        <p:txBody>
          <a:bodyPr wrap="square" rtlCol="0">
            <a:spAutoFit/>
          </a:bodyPr>
          <a:lstStyle/>
          <a:p>
            <a:pPr algn="ctr" rtl="1"/>
            <a:r>
              <a:rPr lang="ar-EG" dirty="0">
                <a:solidFill>
                  <a:prstClr val="black"/>
                </a:solidFill>
              </a:rPr>
              <a:t> </a:t>
            </a:r>
            <a:r>
              <a:rPr lang="ar-EG" sz="3600" dirty="0">
                <a:solidFill>
                  <a:prstClr val="black"/>
                </a:solidFill>
                <a:latin typeface="Times New Roman" panose="02020603050405020304" pitchFamily="18" charset="0"/>
                <a:cs typeface="Times New Roman" panose="02020603050405020304" pitchFamily="18" charset="0"/>
              </a:rPr>
              <a:t>طب (الأوسط)</a:t>
            </a:r>
            <a:endParaRPr lang="en-US" sz="3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49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7" name="Rounded Rectangle 6"/>
          <p:cNvSpPr/>
          <p:nvPr/>
        </p:nvSpPr>
        <p:spPr>
          <a:xfrm>
            <a:off x="5243387" y="143165"/>
            <a:ext cx="1810556" cy="493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anose="02020603050405020304" pitchFamily="18" charset="0"/>
                <a:cs typeface="Times New Roman" panose="02020603050405020304" pitchFamily="18" charset="0"/>
              </a:rPr>
              <a:t>AL QUR’AN</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6" name="Rounded Rectangle 15"/>
          <p:cNvSpPr/>
          <p:nvPr/>
        </p:nvSpPr>
        <p:spPr>
          <a:xfrm>
            <a:off x="2394856" y="718457"/>
            <a:ext cx="1785811" cy="581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anose="02020603050405020304" pitchFamily="18" charset="0"/>
                <a:cs typeface="Times New Roman" panose="02020603050405020304" pitchFamily="18" charset="0"/>
              </a:rPr>
              <a:t>AL-SUNNAH</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22" name="Rounded Rectangle 21"/>
          <p:cNvSpPr/>
          <p:nvPr/>
        </p:nvSpPr>
        <p:spPr>
          <a:xfrm>
            <a:off x="8258839" y="5250337"/>
            <a:ext cx="1944702" cy="581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AL-ISTISHÃB</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24" name="Rounded Rectangle 23"/>
          <p:cNvSpPr/>
          <p:nvPr/>
        </p:nvSpPr>
        <p:spPr>
          <a:xfrm>
            <a:off x="8090470" y="6120473"/>
            <a:ext cx="2719044" cy="5829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SHAR’U MAN QABLANĀ</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26" name="Rectangle 25"/>
          <p:cNvSpPr/>
          <p:nvPr/>
        </p:nvSpPr>
        <p:spPr>
          <a:xfrm>
            <a:off x="1828800" y="1389530"/>
            <a:ext cx="9117106" cy="54146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3601425" y="2383700"/>
            <a:ext cx="5530259" cy="26276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a:off x="5266587" y="132280"/>
            <a:ext cx="1810556" cy="493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 QUR’ÃN</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29" name="Rounded Rectangle 28"/>
          <p:cNvSpPr/>
          <p:nvPr/>
        </p:nvSpPr>
        <p:spPr>
          <a:xfrm>
            <a:off x="8090470" y="634303"/>
            <a:ext cx="1558668" cy="493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AL-IJMÃ</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0" name="Rounded Rectangle 29"/>
          <p:cNvSpPr/>
          <p:nvPr/>
        </p:nvSpPr>
        <p:spPr>
          <a:xfrm>
            <a:off x="2418056" y="707572"/>
            <a:ext cx="1785811" cy="581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AL-SUNNAH</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1" name="Rounded Rectangle 30"/>
          <p:cNvSpPr/>
          <p:nvPr/>
        </p:nvSpPr>
        <p:spPr>
          <a:xfrm>
            <a:off x="5436333" y="1478536"/>
            <a:ext cx="1785811" cy="581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AL-QIYÃS</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2" name="Rounded Rectangle 31"/>
          <p:cNvSpPr/>
          <p:nvPr/>
        </p:nvSpPr>
        <p:spPr>
          <a:xfrm>
            <a:off x="5192631" y="2464657"/>
            <a:ext cx="2394711" cy="4808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AL-ISTIHSÃN</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3" name="Rounded Rectangle 32"/>
          <p:cNvSpPr/>
          <p:nvPr/>
        </p:nvSpPr>
        <p:spPr>
          <a:xfrm>
            <a:off x="5179184" y="3247079"/>
            <a:ext cx="2684143" cy="581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SADD AL-DHARÃ’I</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4" name="Rounded Rectangle 33"/>
          <p:cNvSpPr/>
          <p:nvPr/>
        </p:nvSpPr>
        <p:spPr>
          <a:xfrm>
            <a:off x="5119302" y="4195449"/>
            <a:ext cx="2744025" cy="581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AL-MASLAHAH</a:t>
            </a:r>
          </a:p>
          <a:p>
            <a:pPr algn="ctr"/>
            <a:r>
              <a:rPr lang="en-US" sz="2000" b="1" dirty="0" smtClean="0">
                <a:solidFill>
                  <a:schemeClr val="tx1"/>
                </a:solidFill>
                <a:latin typeface="Times New Roman" panose="02020603050405020304" pitchFamily="18" charset="0"/>
                <a:cs typeface="Times New Roman" panose="02020603050405020304" pitchFamily="18" charset="0"/>
              </a:rPr>
              <a:t>AL-MURSALAH</a:t>
            </a:r>
            <a:endParaRPr lang="en-US" sz="2000" b="1" i="1" dirty="0">
              <a:solidFill>
                <a:schemeClr val="tx1"/>
              </a:solidFill>
              <a:latin typeface="Times New Roman" panose="02020603050405020304" pitchFamily="18" charset="0"/>
              <a:cs typeface="Times New Roman" panose="02020603050405020304" pitchFamily="18" charset="0"/>
            </a:endParaRPr>
          </a:p>
        </p:txBody>
      </p:sp>
      <p:sp>
        <p:nvSpPr>
          <p:cNvPr id="35" name="Rounded Rectangle 34"/>
          <p:cNvSpPr/>
          <p:nvPr/>
        </p:nvSpPr>
        <p:spPr>
          <a:xfrm>
            <a:off x="3601425" y="5289745"/>
            <a:ext cx="1525658" cy="493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AL ‘URF</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6" name="Rounded Rectangle 35"/>
          <p:cNvSpPr/>
          <p:nvPr/>
        </p:nvSpPr>
        <p:spPr>
          <a:xfrm>
            <a:off x="3601425" y="6198518"/>
            <a:ext cx="2671639" cy="493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QAWLU AL-SAHÃBĨ</a:t>
            </a:r>
            <a:endParaRPr lang="en-US" sz="2000" b="1" dirty="0">
              <a:solidFill>
                <a:schemeClr val="tx1"/>
              </a:solidFill>
              <a:latin typeface="Times New Roman" panose="02020603050405020304" pitchFamily="18" charset="0"/>
              <a:cs typeface="Times New Roman" panose="02020603050405020304" pitchFamily="18" charset="0"/>
            </a:endParaRPr>
          </a:p>
        </p:txBody>
      </p:sp>
      <p:cxnSp>
        <p:nvCxnSpPr>
          <p:cNvPr id="40" name="Elbow Connector 39"/>
          <p:cNvCxnSpPr/>
          <p:nvPr/>
        </p:nvCxnSpPr>
        <p:spPr>
          <a:xfrm rot="10800000" flipV="1">
            <a:off x="4273594" y="324507"/>
            <a:ext cx="943530" cy="578999"/>
          </a:xfrm>
          <a:prstGeom prst="bentConnector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299857" y="1040174"/>
            <a:ext cx="3668486" cy="108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4310739" y="1192574"/>
            <a:ext cx="3668486" cy="10885"/>
          </a:xfrm>
          <a:prstGeom prst="straightConnector1">
            <a:avLst/>
          </a:prstGeom>
          <a:ln w="12700">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8" idx="3"/>
          </p:cNvCxnSpPr>
          <p:nvPr/>
        </p:nvCxnSpPr>
        <p:spPr>
          <a:xfrm>
            <a:off x="7077143" y="378945"/>
            <a:ext cx="786184" cy="502022"/>
          </a:xfrm>
          <a:prstGeom prst="bentConnector3">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rot="16200000" flipV="1">
            <a:off x="9697462" y="919732"/>
            <a:ext cx="508562" cy="431033"/>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29" idx="2"/>
          </p:cNvCxnSpPr>
          <p:nvPr/>
        </p:nvCxnSpPr>
        <p:spPr>
          <a:xfrm rot="5400000">
            <a:off x="7777137" y="676581"/>
            <a:ext cx="641616" cy="154371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Elbow Connector 76"/>
          <p:cNvCxnSpPr/>
          <p:nvPr/>
        </p:nvCxnSpPr>
        <p:spPr>
          <a:xfrm flipV="1">
            <a:off x="4310739" y="1769248"/>
            <a:ext cx="955848" cy="614452"/>
          </a:xfrm>
          <a:prstGeom prst="bentConnector3">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31" idx="2"/>
          </p:cNvCxnSpPr>
          <p:nvPr/>
        </p:nvCxnSpPr>
        <p:spPr>
          <a:xfrm flipH="1">
            <a:off x="6329238" y="2059960"/>
            <a:ext cx="1" cy="39381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H="1">
            <a:off x="6329238" y="2931073"/>
            <a:ext cx="1" cy="27637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6329238" y="3836673"/>
            <a:ext cx="1" cy="32298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89" name="Elbow Connector 88"/>
          <p:cNvCxnSpPr>
            <a:stCxn id="34" idx="1"/>
            <a:endCxn id="35" idx="0"/>
          </p:cNvCxnSpPr>
          <p:nvPr/>
        </p:nvCxnSpPr>
        <p:spPr>
          <a:xfrm rot="10800000" flipV="1">
            <a:off x="4364254" y="4486161"/>
            <a:ext cx="755048" cy="803584"/>
          </a:xfrm>
          <a:prstGeom prst="bent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p:cNvCxnSpPr>
            <a:stCxn id="35" idx="3"/>
          </p:cNvCxnSpPr>
          <p:nvPr/>
        </p:nvCxnSpPr>
        <p:spPr>
          <a:xfrm flipV="1">
            <a:off x="5127083" y="5536409"/>
            <a:ext cx="308940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flipH="1">
            <a:off x="4446009" y="5793890"/>
            <a:ext cx="1" cy="39381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4" name="Straight Arrow Connector 93"/>
          <p:cNvCxnSpPr>
            <a:stCxn id="36" idx="3"/>
            <a:endCxn id="24" idx="1"/>
          </p:cNvCxnSpPr>
          <p:nvPr/>
        </p:nvCxnSpPr>
        <p:spPr>
          <a:xfrm flipV="1">
            <a:off x="6273064" y="6411961"/>
            <a:ext cx="1817406" cy="3322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021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228" y="513047"/>
            <a:ext cx="10866885" cy="722775"/>
          </a:xfrm>
        </p:spPr>
        <p:txBody>
          <a:bodyPr>
            <a:normAutofit/>
          </a:bodyPr>
          <a:lstStyle/>
          <a:p>
            <a:pPr algn="ctr"/>
            <a:r>
              <a:rPr lang="en-US" dirty="0">
                <a:latin typeface="Times New Roman" panose="02020603050405020304" pitchFamily="18" charset="0"/>
                <a:cs typeface="Times New Roman" panose="02020603050405020304" pitchFamily="18" charset="0"/>
              </a:rPr>
              <a:t>Some Innovations By the Companions</a:t>
            </a:r>
          </a:p>
        </p:txBody>
      </p:sp>
      <p:sp>
        <p:nvSpPr>
          <p:cNvPr id="7" name="TextBox 6"/>
          <p:cNvSpPr txBox="1"/>
          <p:nvPr/>
        </p:nvSpPr>
        <p:spPr>
          <a:xfrm>
            <a:off x="304801" y="2273644"/>
            <a:ext cx="11516496" cy="4524315"/>
          </a:xfrm>
          <a:prstGeom prst="rect">
            <a:avLst/>
          </a:prstGeom>
          <a:noFill/>
        </p:spPr>
        <p:txBody>
          <a:bodyPr wrap="square" rtlCol="0">
            <a:spAutoFit/>
          </a:bodyPr>
          <a:lstStyle/>
          <a:p>
            <a:pPr lvl="0" algn="r"/>
            <a:r>
              <a:rPr lang="en-US" sz="3600" dirty="0" smtClean="0">
                <a:latin typeface="Times New Roman" panose="02020603050405020304" pitchFamily="18" charset="0"/>
                <a:cs typeface="Times New Roman" panose="02020603050405020304" pitchFamily="18" charset="0"/>
              </a:rPr>
              <a:t>Tarāwīh 									      </a:t>
            </a:r>
            <a:r>
              <a:rPr lang="ar-EG" sz="3600" dirty="0">
                <a:latin typeface="Times New Roman" panose="02020603050405020304" pitchFamily="18" charset="0"/>
                <a:cs typeface="Times New Roman" panose="02020603050405020304" pitchFamily="18" charset="0"/>
              </a:rPr>
              <a:t>التراويح </a:t>
            </a:r>
            <a:endParaRPr lang="en-US" sz="3600" dirty="0">
              <a:latin typeface="Times New Roman" panose="02020603050405020304" pitchFamily="18" charset="0"/>
              <a:cs typeface="Times New Roman" panose="02020603050405020304" pitchFamily="18" charset="0"/>
            </a:endParaRPr>
          </a:p>
          <a:p>
            <a:pPr lvl="0" algn="r"/>
            <a:r>
              <a:rPr lang="en-US" sz="3600" dirty="0">
                <a:latin typeface="Times New Roman" panose="02020603050405020304" pitchFamily="18" charset="0"/>
                <a:cs typeface="Times New Roman" panose="02020603050405020304" pitchFamily="18" charset="0"/>
              </a:rPr>
              <a:t>Collecting the </a:t>
            </a:r>
            <a:r>
              <a:rPr lang="en-US" sz="3600" dirty="0" smtClean="0">
                <a:latin typeface="Times New Roman" panose="02020603050405020304" pitchFamily="18" charset="0"/>
                <a:cs typeface="Times New Roman" panose="02020603050405020304" pitchFamily="18" charset="0"/>
              </a:rPr>
              <a:t>Qur’ān		   				  </a:t>
            </a:r>
            <a:r>
              <a:rPr lang="ar-EG" sz="3600" dirty="0">
                <a:latin typeface="Times New Roman" panose="02020603050405020304" pitchFamily="18" charset="0"/>
                <a:cs typeface="Times New Roman" panose="02020603050405020304" pitchFamily="18" charset="0"/>
              </a:rPr>
              <a:t>جمع القرآن </a:t>
            </a:r>
            <a:endParaRPr lang="en-US" sz="3600" dirty="0" smtClean="0">
              <a:latin typeface="Times New Roman" panose="02020603050405020304" pitchFamily="18" charset="0"/>
              <a:cs typeface="Times New Roman" panose="02020603050405020304" pitchFamily="18" charset="0"/>
            </a:endParaRPr>
          </a:p>
          <a:p>
            <a:pPr lvl="0" algn="r"/>
            <a:r>
              <a:rPr lang="en-US" sz="3600" dirty="0" smtClean="0">
                <a:latin typeface="Times New Roman" panose="02020603050405020304" pitchFamily="18" charset="0"/>
                <a:cs typeface="Times New Roman" panose="02020603050405020304" pitchFamily="18" charset="0"/>
              </a:rPr>
              <a:t>Maqām Ibrāhīm						 	   </a:t>
            </a:r>
            <a:r>
              <a:rPr lang="ar-EG" sz="3600" dirty="0" smtClean="0">
                <a:latin typeface="Times New Roman" panose="02020603050405020304" pitchFamily="18" charset="0"/>
                <a:cs typeface="Times New Roman" panose="02020603050405020304" pitchFamily="18" charset="0"/>
              </a:rPr>
              <a:t>مقام ابراهيم</a:t>
            </a:r>
            <a:endParaRPr lang="en-US" sz="3600" dirty="0" smtClean="0">
              <a:latin typeface="Times New Roman" panose="02020603050405020304" pitchFamily="18" charset="0"/>
              <a:cs typeface="Times New Roman" panose="02020603050405020304" pitchFamily="18" charset="0"/>
            </a:endParaRPr>
          </a:p>
          <a:p>
            <a:pPr algn="r" rtl="1"/>
            <a:endParaRPr lang="en-US" sz="3600" b="1" u="sng" dirty="0" smtClean="0">
              <a:latin typeface="Times New Roman" panose="02020603050405020304" pitchFamily="18" charset="0"/>
              <a:cs typeface="Times New Roman" panose="02020603050405020304" pitchFamily="18" charset="0"/>
            </a:endParaRPr>
          </a:p>
          <a:p>
            <a:pPr algn="r" rtl="1"/>
            <a:r>
              <a:rPr lang="ar-EG" sz="3600" u="sng" dirty="0" smtClean="0">
                <a:latin typeface="Times New Roman" panose="02020603050405020304" pitchFamily="18" charset="0"/>
                <a:cs typeface="Times New Roman" panose="02020603050405020304" pitchFamily="18" charset="0"/>
              </a:rPr>
              <a:t>عائشة</a:t>
            </a:r>
            <a:r>
              <a:rPr lang="ar-EG" sz="3600" dirty="0">
                <a:latin typeface="Times New Roman" panose="02020603050405020304" pitchFamily="18" charset="0"/>
                <a:cs typeface="Times New Roman" panose="02020603050405020304" pitchFamily="18" charset="0"/>
              </a:rPr>
              <a:t>:</a:t>
            </a:r>
            <a:r>
              <a:rPr lang="ar-EG" sz="3600" b="1" dirty="0">
                <a:latin typeface="Times New Roman" panose="02020603050405020304" pitchFamily="18" charset="0"/>
                <a:cs typeface="Times New Roman" panose="02020603050405020304" pitchFamily="18" charset="0"/>
              </a:rPr>
              <a:t> </a:t>
            </a:r>
            <a:r>
              <a:rPr lang="ar-EG" sz="3600" dirty="0">
                <a:latin typeface="Times New Roman" panose="02020603050405020304" pitchFamily="18" charset="0"/>
                <a:cs typeface="Times New Roman" panose="02020603050405020304" pitchFamily="18" charset="0"/>
              </a:rPr>
              <a:t>"كان المقام في زمن النبي وفي زمن أبي بكر ملتصقا بالبيت ثم </a:t>
            </a:r>
            <a:r>
              <a:rPr lang="ar-EG" sz="3600" dirty="0" smtClean="0">
                <a:latin typeface="Times New Roman" panose="02020603050405020304" pitchFamily="18" charset="0"/>
                <a:cs typeface="Times New Roman" panose="02020603050405020304" pitchFamily="18" charset="0"/>
              </a:rPr>
              <a:t>أخره </a:t>
            </a:r>
            <a:r>
              <a:rPr lang="ar-EG" sz="3600" dirty="0">
                <a:latin typeface="Times New Roman" panose="02020603050405020304" pitchFamily="18" charset="0"/>
                <a:cs typeface="Times New Roman" panose="02020603050405020304" pitchFamily="18" charset="0"/>
              </a:rPr>
              <a:t>عمر"</a:t>
            </a:r>
            <a:endParaRPr lang="en-US" sz="3600" dirty="0">
              <a:latin typeface="Times New Roman" panose="02020603050405020304" pitchFamily="18" charset="0"/>
              <a:cs typeface="Times New Roman" panose="02020603050405020304" pitchFamily="18" charset="0"/>
            </a:endParaRPr>
          </a:p>
          <a:p>
            <a:pPr algn="r" rtl="1"/>
            <a:r>
              <a:rPr lang="ar-EG" sz="3600" u="sng" dirty="0">
                <a:latin typeface="Times New Roman" panose="02020603050405020304" pitchFamily="18" charset="0"/>
                <a:cs typeface="Times New Roman" panose="02020603050405020304" pitchFamily="18" charset="0"/>
              </a:rPr>
              <a:t>قال الحافظ</a:t>
            </a:r>
            <a:r>
              <a:rPr lang="ar-EG" sz="3600" dirty="0">
                <a:latin typeface="Times New Roman" panose="02020603050405020304" pitchFamily="18" charset="0"/>
                <a:cs typeface="Times New Roman" panose="02020603050405020304" pitchFamily="18" charset="0"/>
              </a:rPr>
              <a:t>: "ولم تنكر الصحابة فعل عمر ولا من جاء بعدهم ....."</a:t>
            </a:r>
            <a:endParaRPr lang="en-US" sz="3600" dirty="0">
              <a:latin typeface="Times New Roman" panose="02020603050405020304" pitchFamily="18" charset="0"/>
              <a:cs typeface="Times New Roman" panose="02020603050405020304" pitchFamily="18" charset="0"/>
            </a:endParaRPr>
          </a:p>
          <a:p>
            <a:pPr algn="r"/>
            <a:r>
              <a:rPr lang="ar-EG" sz="3600" u="sng" dirty="0">
                <a:latin typeface="Times New Roman" panose="02020603050405020304" pitchFamily="18" charset="0"/>
                <a:cs typeface="Times New Roman" panose="02020603050405020304" pitchFamily="18" charset="0"/>
              </a:rPr>
              <a:t>لأنهم رأوا </a:t>
            </a:r>
            <a:r>
              <a:rPr lang="ar-EG" sz="3600" u="dbl" dirty="0">
                <a:latin typeface="Times New Roman" panose="02020603050405020304" pitchFamily="18" charset="0"/>
                <a:cs typeface="Times New Roman" panose="02020603050405020304" pitchFamily="18" charset="0"/>
              </a:rPr>
              <a:t>المصلحة</a:t>
            </a:r>
            <a:r>
              <a:rPr lang="ar-EG" sz="3600" u="sng" dirty="0">
                <a:latin typeface="Times New Roman" panose="02020603050405020304" pitchFamily="18" charset="0"/>
                <a:cs typeface="Times New Roman" panose="02020603050405020304" pitchFamily="18" charset="0"/>
              </a:rPr>
              <a:t> مثل ما رأى</a:t>
            </a:r>
            <a:r>
              <a:rPr lang="ar-EG"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04801" y="1235822"/>
            <a:ext cx="2270702" cy="646331"/>
          </a:xfrm>
          <a:prstGeom prst="rect">
            <a:avLst/>
          </a:prstGeom>
          <a:noFill/>
        </p:spPr>
        <p:txBody>
          <a:bodyPr wrap="square" rtlCol="0">
            <a:spAutoFit/>
          </a:bodyPr>
          <a:lstStyle/>
          <a:p>
            <a:pPr lvl="0" algn="ctr"/>
            <a:r>
              <a:rPr lang="en-US" sz="3600" dirty="0" smtClean="0">
                <a:latin typeface="Times New Roman" panose="02020603050405020304" pitchFamily="18" charset="0"/>
                <a:cs typeface="Times New Roman" panose="02020603050405020304" pitchFamily="18" charset="0"/>
              </a:rPr>
              <a:t>Umar </a:t>
            </a:r>
            <a:r>
              <a:rPr lang="ar-EG" sz="3600" dirty="0">
                <a:latin typeface="Times New Roman" panose="02020603050405020304" pitchFamily="18" charset="0"/>
                <a:cs typeface="Times New Roman" panose="02020603050405020304" pitchFamily="18" charset="0"/>
              </a:rPr>
              <a:t>عمر</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90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2013" y="681482"/>
            <a:ext cx="11088130" cy="1088136"/>
          </a:xfrm>
        </p:spPr>
        <p:txBody>
          <a:bodyPr>
            <a:normAutofit/>
          </a:bodyPr>
          <a:lstStyle/>
          <a:p>
            <a:pPr algn="ctr"/>
            <a:r>
              <a:rPr lang="en-US" dirty="0">
                <a:latin typeface="Times New Roman" panose="02020603050405020304" pitchFamily="18" charset="0"/>
                <a:cs typeface="Times New Roman" panose="02020603050405020304" pitchFamily="18" charset="0"/>
              </a:rPr>
              <a:t>Some Innovations By the Companions</a:t>
            </a:r>
          </a:p>
        </p:txBody>
      </p:sp>
      <p:sp>
        <p:nvSpPr>
          <p:cNvPr id="7" name="TextBox 6"/>
          <p:cNvSpPr txBox="1"/>
          <p:nvPr/>
        </p:nvSpPr>
        <p:spPr>
          <a:xfrm>
            <a:off x="90618" y="3220995"/>
            <a:ext cx="11516496" cy="1077218"/>
          </a:xfrm>
          <a:prstGeom prst="rect">
            <a:avLst/>
          </a:prstGeom>
          <a:noFill/>
        </p:spPr>
        <p:txBody>
          <a:bodyPr wrap="square" rtlCol="0">
            <a:spAutoFit/>
          </a:bodyPr>
          <a:lstStyle/>
          <a:p>
            <a:pPr lvl="0" algn="r"/>
            <a:r>
              <a:rPr lang="en-US" sz="3600" dirty="0">
                <a:latin typeface="Times New Roman" panose="02020603050405020304" pitchFamily="18" charset="0"/>
                <a:cs typeface="Times New Roman" panose="02020603050405020304" pitchFamily="18" charset="0"/>
              </a:rPr>
              <a:t>Added Adhān for Jumu’ah</a:t>
            </a:r>
          </a:p>
          <a:p>
            <a:pPr algn="ctr"/>
            <a:r>
              <a:rPr lang="ar-EG" sz="2800" dirty="0"/>
              <a:t>	</a:t>
            </a:r>
            <a:endParaRPr lang="en-US" sz="2800" dirty="0"/>
          </a:p>
        </p:txBody>
      </p:sp>
      <p:sp>
        <p:nvSpPr>
          <p:cNvPr id="3" name="TextBox 2"/>
          <p:cNvSpPr txBox="1"/>
          <p:nvPr/>
        </p:nvSpPr>
        <p:spPr>
          <a:xfrm>
            <a:off x="990600" y="1753730"/>
            <a:ext cx="3239530" cy="646331"/>
          </a:xfrm>
          <a:prstGeom prst="rect">
            <a:avLst/>
          </a:prstGeom>
          <a:noFill/>
        </p:spPr>
        <p:txBody>
          <a:bodyPr wrap="square" rtlCol="0">
            <a:spAutoFit/>
          </a:bodyPr>
          <a:lstStyle/>
          <a:p>
            <a:pPr lvl="0" algn="ctr"/>
            <a:r>
              <a:rPr lang="en-US" sz="3600" dirty="0" smtClean="0">
                <a:latin typeface="Times New Roman" panose="02020603050405020304" pitchFamily="18" charset="0"/>
                <a:cs typeface="Times New Roman" panose="02020603050405020304" pitchFamily="18" charset="0"/>
              </a:rPr>
              <a:t>Uthmān </a:t>
            </a:r>
            <a:r>
              <a:rPr lang="ar-EG" sz="3600" dirty="0">
                <a:latin typeface="Times New Roman" panose="02020603050405020304" pitchFamily="18" charset="0"/>
                <a:cs typeface="Times New Roman" panose="02020603050405020304" pitchFamily="18" charset="0"/>
              </a:rPr>
              <a:t>عثمان</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912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984" y="528834"/>
            <a:ext cx="11088130" cy="1088136"/>
          </a:xfrm>
        </p:spPr>
        <p:txBody>
          <a:bodyPr>
            <a:normAutofit/>
          </a:bodyPr>
          <a:lstStyle/>
          <a:p>
            <a:pPr algn="ctr"/>
            <a:r>
              <a:rPr lang="en-US" dirty="0">
                <a:latin typeface="Times New Roman" panose="02020603050405020304" pitchFamily="18" charset="0"/>
                <a:cs typeface="Times New Roman" panose="02020603050405020304" pitchFamily="18" charset="0"/>
              </a:rPr>
              <a:t>Some Innovations By the Companions</a:t>
            </a:r>
          </a:p>
        </p:txBody>
      </p:sp>
      <p:sp>
        <p:nvSpPr>
          <p:cNvPr id="7" name="TextBox 6"/>
          <p:cNvSpPr txBox="1"/>
          <p:nvPr/>
        </p:nvSpPr>
        <p:spPr>
          <a:xfrm>
            <a:off x="0" y="2263301"/>
            <a:ext cx="11516496" cy="4770537"/>
          </a:xfrm>
          <a:prstGeom prst="rect">
            <a:avLst/>
          </a:prstGeom>
          <a:noFill/>
        </p:spPr>
        <p:txBody>
          <a:bodyPr wrap="square" rtlCol="0">
            <a:spAutoFit/>
          </a:bodyPr>
          <a:lstStyle/>
          <a:p>
            <a:pPr lvl="0" algn="ctr"/>
            <a:r>
              <a:rPr lang="en-US" sz="3600" dirty="0">
                <a:latin typeface="Times New Roman" panose="02020603050405020304" pitchFamily="18" charset="0"/>
                <a:cs typeface="Times New Roman" panose="02020603050405020304" pitchFamily="18" charset="0"/>
              </a:rPr>
              <a:t>Formulated Salāh on the </a:t>
            </a:r>
            <a:r>
              <a:rPr lang="en-US" sz="3600" dirty="0" smtClean="0">
                <a:latin typeface="Times New Roman" panose="02020603050405020304" pitchFamily="18" charset="0"/>
                <a:cs typeface="Times New Roman" panose="02020603050405020304" pitchFamily="18" charset="0"/>
              </a:rPr>
              <a:t>Nabīy</a:t>
            </a:r>
          </a:p>
          <a:p>
            <a:pPr lvl="0" algn="ctr"/>
            <a:endParaRPr lang="en-US" sz="1600" dirty="0">
              <a:latin typeface="Times New Roman" panose="02020603050405020304" pitchFamily="18" charset="0"/>
              <a:cs typeface="Times New Roman" panose="02020603050405020304" pitchFamily="18" charset="0"/>
            </a:endParaRPr>
          </a:p>
          <a:p>
            <a:pPr algn="r" rtl="1">
              <a:lnSpc>
                <a:spcPct val="150000"/>
              </a:lnSpc>
            </a:pPr>
            <a:r>
              <a:rPr lang="ar-EG" sz="3600" dirty="0">
                <a:latin typeface="Times New Roman" panose="02020603050405020304" pitchFamily="18" charset="0"/>
                <a:cs typeface="Times New Roman" panose="02020603050405020304" pitchFamily="18" charset="0"/>
              </a:rPr>
              <a:t>قال ابن كثير: هذا </a:t>
            </a:r>
            <a:r>
              <a:rPr lang="ar-EG" sz="3600" u="sng" dirty="0">
                <a:latin typeface="Times New Roman" panose="02020603050405020304" pitchFamily="18" charset="0"/>
                <a:cs typeface="Times New Roman" panose="02020603050405020304" pitchFamily="18" charset="0"/>
              </a:rPr>
              <a:t>مشهور من</a:t>
            </a:r>
            <a:r>
              <a:rPr lang="ar-EG" sz="3600" dirty="0">
                <a:latin typeface="Times New Roman" panose="02020603050405020304" pitchFamily="18" charset="0"/>
                <a:cs typeface="Times New Roman" panose="02020603050405020304" pitchFamily="18" charset="0"/>
              </a:rPr>
              <a:t> كلام علي رضي الله عنه</a:t>
            </a:r>
            <a:endParaRPr lang="en-US" sz="3600" dirty="0">
              <a:latin typeface="Times New Roman" panose="02020603050405020304" pitchFamily="18" charset="0"/>
              <a:cs typeface="Times New Roman" panose="02020603050405020304" pitchFamily="18" charset="0"/>
            </a:endParaRPr>
          </a:p>
          <a:p>
            <a:pPr algn="r" rtl="1">
              <a:lnSpc>
                <a:spcPct val="150000"/>
              </a:lnSpc>
            </a:pPr>
            <a:r>
              <a:rPr lang="ar-EG" sz="3600" dirty="0">
                <a:latin typeface="Times New Roman" panose="02020603050405020304" pitchFamily="18" charset="0"/>
                <a:cs typeface="Times New Roman" panose="02020603050405020304" pitchFamily="18" charset="0"/>
              </a:rPr>
              <a:t>" اللهم داحي المدحوات وبارئ المسموكات وجبار القلوب على فطرتها، شقيها وسعيدها، اجعل شرائف صلواتك....على محمد عبدك ورسولك الخاتم لما سبق والفاتح لما أغلق والمعلن الحق بالحق....."	</a:t>
            </a:r>
            <a:endParaRPr lang="en-US" sz="3600" dirty="0">
              <a:latin typeface="Times New Roman" panose="02020603050405020304" pitchFamily="18" charset="0"/>
              <a:cs typeface="Times New Roman" panose="02020603050405020304" pitchFamily="18" charset="0"/>
            </a:endParaRPr>
          </a:p>
          <a:p>
            <a:pPr algn="r"/>
            <a:r>
              <a:rPr lang="ar-EG" sz="36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92948" y="1605051"/>
            <a:ext cx="1976787" cy="646331"/>
          </a:xfrm>
          <a:prstGeom prst="rect">
            <a:avLst/>
          </a:prstGeom>
          <a:noFill/>
        </p:spPr>
        <p:txBody>
          <a:bodyPr wrap="square" rtlCol="0">
            <a:spAutoFit/>
          </a:bodyPr>
          <a:lstStyle/>
          <a:p>
            <a:pPr lvl="0" algn="ctr"/>
            <a:r>
              <a:rPr lang="en-US" sz="3600" dirty="0">
                <a:latin typeface="Times New Roman" panose="02020603050405020304" pitchFamily="18" charset="0"/>
                <a:cs typeface="Times New Roman" panose="02020603050405020304" pitchFamily="18" charset="0"/>
              </a:rPr>
              <a:t>Ali </a:t>
            </a:r>
            <a:r>
              <a:rPr lang="ar-EG" sz="3600" dirty="0">
                <a:latin typeface="Times New Roman" panose="02020603050405020304" pitchFamily="18" charset="0"/>
                <a:cs typeface="Times New Roman" panose="02020603050405020304" pitchFamily="18" charset="0"/>
              </a:rPr>
              <a:t>علي</a:t>
            </a:r>
            <a:endParaRPr lang="en-US" sz="3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034142" y="5765014"/>
            <a:ext cx="4248959" cy="646331"/>
          </a:xfrm>
          <a:prstGeom prst="rect">
            <a:avLst/>
          </a:prstGeom>
          <a:noFill/>
        </p:spPr>
        <p:txBody>
          <a:bodyPr wrap="square" rtlCol="0">
            <a:spAutoFit/>
          </a:bodyPr>
          <a:lstStyle/>
          <a:p>
            <a:pPr algn="ctr" rtl="1"/>
            <a:r>
              <a:rPr lang="ar-EG" dirty="0"/>
              <a:t> </a:t>
            </a:r>
            <a:r>
              <a:rPr lang="ar-EG" sz="3600" dirty="0">
                <a:latin typeface="Times New Roman" panose="02020603050405020304" pitchFamily="18" charset="0"/>
                <a:cs typeface="Times New Roman" panose="02020603050405020304" pitchFamily="18" charset="0"/>
              </a:rPr>
              <a:t>سعيد ، ابن جرير، طب</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58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984" y="529499"/>
            <a:ext cx="11088130" cy="1088136"/>
          </a:xfrm>
        </p:spPr>
        <p:txBody>
          <a:bodyPr>
            <a:normAutofit/>
          </a:bodyPr>
          <a:lstStyle/>
          <a:p>
            <a:pPr algn="ctr"/>
            <a:r>
              <a:rPr lang="en-US" dirty="0">
                <a:latin typeface="Times New Roman" panose="02020603050405020304" pitchFamily="18" charset="0"/>
                <a:cs typeface="Times New Roman" panose="02020603050405020304" pitchFamily="18" charset="0"/>
              </a:rPr>
              <a:t>Some Innovations By the Companions</a:t>
            </a:r>
          </a:p>
        </p:txBody>
      </p:sp>
      <p:sp>
        <p:nvSpPr>
          <p:cNvPr id="7" name="TextBox 6"/>
          <p:cNvSpPr txBox="1"/>
          <p:nvPr/>
        </p:nvSpPr>
        <p:spPr>
          <a:xfrm>
            <a:off x="304801" y="2604838"/>
            <a:ext cx="11516496" cy="3416320"/>
          </a:xfrm>
          <a:prstGeom prst="rect">
            <a:avLst/>
          </a:prstGeom>
          <a:noFill/>
        </p:spPr>
        <p:txBody>
          <a:bodyPr wrap="square" rtlCol="0">
            <a:spAutoFit/>
          </a:bodyPr>
          <a:lstStyle/>
          <a:p>
            <a:pPr algn="r" rtl="1">
              <a:lnSpc>
                <a:spcPct val="150000"/>
              </a:lnSpc>
            </a:pPr>
            <a:r>
              <a:rPr lang="ar-EG" sz="3600" dirty="0">
                <a:latin typeface="Times New Roman" panose="02020603050405020304" pitchFamily="18" charset="0"/>
                <a:cs typeface="Times New Roman" panose="02020603050405020304" pitchFamily="18" charset="0"/>
              </a:rPr>
              <a:t>السلام </a:t>
            </a:r>
            <a:r>
              <a:rPr lang="ar-EG" sz="3600" u="sng" dirty="0">
                <a:latin typeface="Times New Roman" panose="02020603050405020304" pitchFamily="18" charset="0"/>
                <a:cs typeface="Times New Roman" panose="02020603050405020304" pitchFamily="18" charset="0"/>
              </a:rPr>
              <a:t>على النبي</a:t>
            </a:r>
            <a:r>
              <a:rPr lang="ar-EG" sz="3600" dirty="0">
                <a:latin typeface="Times New Roman" panose="02020603050405020304" pitchFamily="18" charset="0"/>
                <a:cs typeface="Times New Roman" panose="02020603050405020304" pitchFamily="18" charset="0"/>
              </a:rPr>
              <a:t> ورحمة الله وبركاته في </a:t>
            </a:r>
            <a:r>
              <a:rPr lang="ar-EG" sz="3600" dirty="0" smtClean="0">
                <a:latin typeface="Times New Roman" panose="02020603050405020304" pitchFamily="18" charset="0"/>
                <a:cs typeface="Times New Roman" panose="02020603050405020304" pitchFamily="18" charset="0"/>
              </a:rPr>
              <a:t>التشهد</a:t>
            </a:r>
            <a:endParaRPr lang="en-US" sz="3600" dirty="0" smtClean="0">
              <a:latin typeface="Times New Roman" panose="02020603050405020304" pitchFamily="18" charset="0"/>
              <a:cs typeface="Times New Roman" panose="02020603050405020304" pitchFamily="18" charset="0"/>
            </a:endParaRPr>
          </a:p>
          <a:p>
            <a:pPr algn="r" rtl="1">
              <a:lnSpc>
                <a:spcPct val="150000"/>
              </a:lnSpc>
            </a:pPr>
            <a:r>
              <a:rPr lang="ar-EG" sz="3600" u="sng" dirty="0" smtClean="0">
                <a:latin typeface="Times New Roman" panose="02020603050405020304" pitchFamily="18" charset="0"/>
                <a:cs typeface="Times New Roman" panose="02020603050405020304" pitchFamily="18" charset="0"/>
              </a:rPr>
              <a:t>السلام </a:t>
            </a:r>
            <a:r>
              <a:rPr lang="ar-EG" sz="3600" u="sng" dirty="0">
                <a:latin typeface="Times New Roman" panose="02020603050405020304" pitchFamily="18" charset="0"/>
                <a:cs typeface="Times New Roman" panose="02020603050405020304" pitchFamily="18" charset="0"/>
              </a:rPr>
              <a:t>علينا من </a:t>
            </a:r>
            <a:r>
              <a:rPr lang="ar-EG" sz="3600" u="sng" dirty="0" smtClean="0">
                <a:latin typeface="Times New Roman" panose="02020603050405020304" pitchFamily="18" charset="0"/>
                <a:cs typeface="Times New Roman" panose="02020603050405020304" pitchFamily="18" charset="0"/>
              </a:rPr>
              <a:t>ربّنا</a:t>
            </a:r>
            <a:endParaRPr lang="en-US" sz="3600" u="sng" dirty="0" smtClean="0">
              <a:latin typeface="Times New Roman" panose="02020603050405020304" pitchFamily="18" charset="0"/>
              <a:cs typeface="Times New Roman" panose="02020603050405020304" pitchFamily="18" charset="0"/>
            </a:endParaRPr>
          </a:p>
          <a:p>
            <a:pPr algn="r" rtl="1">
              <a:lnSpc>
                <a:spcPct val="150000"/>
              </a:lnSpc>
            </a:pPr>
            <a:r>
              <a:rPr lang="ar-EG" sz="3600" u="sng" dirty="0" smtClean="0">
                <a:latin typeface="Times New Roman" panose="02020603050405020304" pitchFamily="18" charset="0"/>
                <a:cs typeface="Times New Roman" panose="02020603050405020304" pitchFamily="18" charset="0"/>
              </a:rPr>
              <a:t>لبيك </a:t>
            </a:r>
            <a:r>
              <a:rPr lang="ar-EG" sz="3600" u="sng" dirty="0">
                <a:latin typeface="Times New Roman" panose="02020603050405020304" pitchFamily="18" charset="0"/>
                <a:cs typeface="Times New Roman" panose="02020603050405020304" pitchFamily="18" charset="0"/>
              </a:rPr>
              <a:t>عدد التراب</a:t>
            </a:r>
            <a:r>
              <a:rPr lang="ar-EG" sz="3600" dirty="0">
                <a:latin typeface="Times New Roman" panose="02020603050405020304" pitchFamily="18" charset="0"/>
                <a:cs typeface="Times New Roman" panose="02020603050405020304" pitchFamily="18" charset="0"/>
              </a:rPr>
              <a:t> (في الحج</a:t>
            </a:r>
            <a:r>
              <a:rPr lang="ar-EG" sz="3600" dirty="0" smtClean="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a:p>
            <a:pPr algn="r">
              <a:lnSpc>
                <a:spcPct val="150000"/>
              </a:lnSpc>
            </a:pPr>
            <a:r>
              <a:rPr lang="ar-EG" sz="3600" dirty="0" smtClean="0">
                <a:latin typeface="Times New Roman" panose="02020603050405020304" pitchFamily="18" charset="0"/>
                <a:cs typeface="Times New Roman" panose="02020603050405020304" pitchFamily="18" charset="0"/>
              </a:rPr>
              <a:t>"</a:t>
            </a:r>
            <a:r>
              <a:rPr lang="ar-EG" sz="3600" dirty="0">
                <a:latin typeface="Times New Roman" panose="02020603050405020304" pitchFamily="18" charset="0"/>
                <a:cs typeface="Times New Roman" panose="02020603050405020304" pitchFamily="18" charset="0"/>
              </a:rPr>
              <a:t>اللهم اجعل صلواتك ورحمتك وبركاتك على </a:t>
            </a:r>
            <a:r>
              <a:rPr lang="ar-EG" sz="3600" u="sng" dirty="0">
                <a:latin typeface="Times New Roman" panose="02020603050405020304" pitchFamily="18" charset="0"/>
                <a:cs typeface="Times New Roman" panose="02020603050405020304" pitchFamily="18" charset="0"/>
              </a:rPr>
              <a:t>سيد المرسلين وإمام</a:t>
            </a:r>
            <a:r>
              <a:rPr lang="ar-EG" sz="3600" dirty="0">
                <a:latin typeface="Times New Roman" panose="02020603050405020304" pitchFamily="18" charset="0"/>
                <a:cs typeface="Times New Roman" panose="02020603050405020304" pitchFamily="18" charset="0"/>
              </a:rPr>
              <a:t> المتقين</a:t>
            </a:r>
            <a:r>
              <a:rPr lang="ar-EG" sz="3600" dirty="0" smtClean="0">
                <a:latin typeface="Times New Roman" panose="02020603050405020304" pitchFamily="18" charset="0"/>
                <a:cs typeface="Times New Roman" panose="02020603050405020304" pitchFamily="18" charset="0"/>
              </a:rPr>
              <a:t>....."</a:t>
            </a:r>
            <a:endParaRPr lang="en-US" sz="3600" dirty="0"/>
          </a:p>
        </p:txBody>
      </p:sp>
      <p:sp>
        <p:nvSpPr>
          <p:cNvPr id="3" name="TextBox 2"/>
          <p:cNvSpPr txBox="1"/>
          <p:nvPr/>
        </p:nvSpPr>
        <p:spPr>
          <a:xfrm>
            <a:off x="352681" y="1597539"/>
            <a:ext cx="3511673" cy="646331"/>
          </a:xfrm>
          <a:prstGeom prst="rect">
            <a:avLst/>
          </a:prstGeom>
          <a:noFill/>
        </p:spPr>
        <p:txBody>
          <a:bodyPr wrap="square" rtlCol="0">
            <a:spAutoFit/>
          </a:bodyPr>
          <a:lstStyle/>
          <a:p>
            <a:pPr lvl="0" algn="ctr"/>
            <a:r>
              <a:rPr lang="en-US" sz="3600" dirty="0">
                <a:latin typeface="Times New Roman" panose="02020603050405020304" pitchFamily="18" charset="0"/>
                <a:cs typeface="Times New Roman" panose="02020603050405020304" pitchFamily="18" charset="0"/>
              </a:rPr>
              <a:t>Ibnu </a:t>
            </a:r>
            <a:r>
              <a:rPr lang="en-US" sz="3600" dirty="0" smtClean="0">
                <a:latin typeface="Times New Roman" panose="02020603050405020304" pitchFamily="18" charset="0"/>
                <a:cs typeface="Times New Roman" panose="02020603050405020304" pitchFamily="18" charset="0"/>
              </a:rPr>
              <a:t>Mas’ūd</a:t>
            </a:r>
            <a:endParaRPr lang="en-US" sz="3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90618" y="6125686"/>
            <a:ext cx="1325115" cy="646331"/>
          </a:xfrm>
          <a:prstGeom prst="rect">
            <a:avLst/>
          </a:prstGeom>
          <a:noFill/>
        </p:spPr>
        <p:txBody>
          <a:bodyPr wrap="square" rtlCol="0">
            <a:spAutoFit/>
          </a:bodyPr>
          <a:lstStyle/>
          <a:p>
            <a:pPr algn="ctr" rtl="1"/>
            <a:r>
              <a:rPr lang="ar-EG" sz="3600" dirty="0">
                <a:latin typeface="Times New Roman" panose="02020603050405020304" pitchFamily="18" charset="0"/>
                <a:cs typeface="Times New Roman" panose="02020603050405020304" pitchFamily="18" charset="0"/>
              </a:rPr>
              <a:t>مه،...</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625547" y="3666667"/>
            <a:ext cx="2446638" cy="646331"/>
          </a:xfrm>
          <a:prstGeom prst="rect">
            <a:avLst/>
          </a:prstGeom>
          <a:noFill/>
        </p:spPr>
        <p:txBody>
          <a:bodyPr wrap="square" rtlCol="0">
            <a:spAutoFit/>
          </a:bodyPr>
          <a:lstStyle/>
          <a:p>
            <a:pPr algn="ctr" rtl="1"/>
            <a:r>
              <a:rPr lang="ar-EG" sz="3600" dirty="0">
                <a:latin typeface="Times New Roman" panose="02020603050405020304" pitchFamily="18" charset="0"/>
                <a:cs typeface="Times New Roman" panose="02020603050405020304" pitchFamily="18" charset="0"/>
              </a:rPr>
              <a:t>طب (صحيح)</a:t>
            </a:r>
            <a:endParaRPr lang="en-US" sz="3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5543624" y="4461658"/>
            <a:ext cx="1038850" cy="646331"/>
          </a:xfrm>
          <a:prstGeom prst="rect">
            <a:avLst/>
          </a:prstGeom>
          <a:noFill/>
        </p:spPr>
        <p:txBody>
          <a:bodyPr wrap="square" rtlCol="0">
            <a:spAutoFit/>
          </a:bodyPr>
          <a:lstStyle/>
          <a:p>
            <a:pPr algn="ctr" rtl="1"/>
            <a:r>
              <a:rPr lang="ar-EG"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ar-EG" sz="3600" dirty="0" smtClean="0">
                <a:latin typeface="Times New Roman" panose="02020603050405020304" pitchFamily="18" charset="0"/>
                <a:cs typeface="Times New Roman" panose="02020603050405020304" pitchFamily="18" charset="0"/>
              </a:rPr>
              <a:t>م</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121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4203" y="623399"/>
            <a:ext cx="11088130" cy="1088136"/>
          </a:xfrm>
        </p:spPr>
        <p:txBody>
          <a:bodyPr>
            <a:normAutofit/>
          </a:bodyPr>
          <a:lstStyle/>
          <a:p>
            <a:pPr algn="ctr"/>
            <a:r>
              <a:rPr lang="en-US" dirty="0">
                <a:latin typeface="Times New Roman" panose="02020603050405020304" pitchFamily="18" charset="0"/>
                <a:cs typeface="Times New Roman" panose="02020603050405020304" pitchFamily="18" charset="0"/>
              </a:rPr>
              <a:t>Some Innovations By the Companions</a:t>
            </a:r>
          </a:p>
        </p:txBody>
      </p:sp>
      <p:sp>
        <p:nvSpPr>
          <p:cNvPr id="7" name="TextBox 6"/>
          <p:cNvSpPr txBox="1"/>
          <p:nvPr/>
        </p:nvSpPr>
        <p:spPr>
          <a:xfrm>
            <a:off x="185837" y="1914958"/>
            <a:ext cx="11516496" cy="4524315"/>
          </a:xfrm>
          <a:prstGeom prst="rect">
            <a:avLst/>
          </a:prstGeom>
          <a:noFill/>
        </p:spPr>
        <p:txBody>
          <a:bodyPr wrap="square" rtlCol="0">
            <a:spAutoFit/>
          </a:bodyPr>
          <a:lstStyle/>
          <a:p>
            <a:pPr algn="r" rtl="1"/>
            <a:r>
              <a:rPr lang="ar-EG" sz="3600" dirty="0">
                <a:latin typeface="Times New Roman" panose="02020603050405020304" pitchFamily="18" charset="0"/>
                <a:cs typeface="Times New Roman" panose="02020603050405020304" pitchFamily="18" charset="0"/>
              </a:rPr>
              <a:t>زاد التسمية في أول التشهد </a:t>
            </a:r>
            <a:endParaRPr lang="en-US" sz="3600" dirty="0">
              <a:latin typeface="Times New Roman" panose="02020603050405020304" pitchFamily="18" charset="0"/>
              <a:cs typeface="Times New Roman" panose="02020603050405020304" pitchFamily="18" charset="0"/>
            </a:endParaRPr>
          </a:p>
          <a:p>
            <a:pPr algn="r" rtl="1"/>
            <a:r>
              <a:rPr lang="ar-EG" sz="3600" u="sng" dirty="0">
                <a:latin typeface="Times New Roman" panose="02020603050405020304" pitchFamily="18" charset="0"/>
                <a:cs typeface="Times New Roman" panose="02020603050405020304" pitchFamily="18" charset="0"/>
              </a:rPr>
              <a:t>بسم الله</a:t>
            </a:r>
            <a:r>
              <a:rPr lang="ar-EG" sz="3600" dirty="0">
                <a:latin typeface="Times New Roman" panose="02020603050405020304" pitchFamily="18" charset="0"/>
                <a:cs typeface="Times New Roman" panose="02020603050405020304" pitchFamily="18" charset="0"/>
              </a:rPr>
              <a:t>، التحيات....</a:t>
            </a:r>
            <a:r>
              <a:rPr lang="en-US" sz="3600" dirty="0">
                <a:latin typeface="Times New Roman" panose="02020603050405020304" pitchFamily="18" charset="0"/>
                <a:cs typeface="Times New Roman" panose="02020603050405020304" pitchFamily="18" charset="0"/>
              </a:rPr>
              <a:t>	</a:t>
            </a:r>
            <a:r>
              <a:rPr lang="ar-EG" sz="3600" dirty="0">
                <a:latin typeface="Times New Roman" panose="02020603050405020304" pitchFamily="18" charset="0"/>
                <a:cs typeface="Times New Roman" panose="02020603050405020304" pitchFamily="18" charset="0"/>
              </a:rPr>
              <a:t>الطحاوي في شرح معاني الآثار</a:t>
            </a:r>
            <a:endParaRPr lang="en-US" sz="3600" dirty="0">
              <a:latin typeface="Times New Roman" panose="02020603050405020304" pitchFamily="18" charset="0"/>
              <a:cs typeface="Times New Roman" panose="02020603050405020304" pitchFamily="18" charset="0"/>
            </a:endParaRPr>
          </a:p>
          <a:p>
            <a:pPr algn="r" rtl="1"/>
            <a:r>
              <a:rPr lang="ar-EG" sz="3600" u="sng" dirty="0">
                <a:latin typeface="Times New Roman" panose="02020603050405020304" pitchFamily="18" charset="0"/>
                <a:cs typeface="Times New Roman" panose="02020603050405020304" pitchFamily="18" charset="0"/>
              </a:rPr>
              <a:t>قال ابن عمر</a:t>
            </a:r>
            <a:r>
              <a:rPr lang="ar-EG" sz="3600" u="dbl" dirty="0">
                <a:latin typeface="Times New Roman" panose="02020603050405020304" pitchFamily="18" charset="0"/>
                <a:cs typeface="Times New Roman" panose="02020603050405020304" pitchFamily="18" charset="0"/>
              </a:rPr>
              <a:t>: زدت</a:t>
            </a:r>
            <a:r>
              <a:rPr lang="ar-EG" sz="3600" dirty="0">
                <a:latin typeface="Times New Roman" panose="02020603050405020304" pitchFamily="18" charset="0"/>
                <a:cs typeface="Times New Roman" panose="02020603050405020304" pitchFamily="18" charset="0"/>
              </a:rPr>
              <a:t> فيها</a:t>
            </a:r>
            <a:endParaRPr lang="en-US" sz="3600" dirty="0">
              <a:latin typeface="Times New Roman" panose="02020603050405020304" pitchFamily="18" charset="0"/>
              <a:cs typeface="Times New Roman" panose="02020603050405020304" pitchFamily="18" charset="0"/>
            </a:endParaRPr>
          </a:p>
          <a:p>
            <a:pPr lvl="0" algn="r" rtl="1"/>
            <a:r>
              <a:rPr lang="ar-EG" sz="3600" u="sng" dirty="0">
                <a:latin typeface="Times New Roman" panose="02020603050405020304" pitchFamily="18" charset="0"/>
                <a:cs typeface="Times New Roman" panose="02020603050405020304" pitchFamily="18" charset="0"/>
              </a:rPr>
              <a:t>وبركاته</a:t>
            </a:r>
            <a:r>
              <a:rPr lang="en-US" sz="3600" dirty="0">
                <a:latin typeface="Times New Roman" panose="02020603050405020304" pitchFamily="18" charset="0"/>
                <a:cs typeface="Times New Roman" panose="02020603050405020304" pitchFamily="18" charset="0"/>
              </a:rPr>
              <a:t>			</a:t>
            </a:r>
            <a:r>
              <a:rPr lang="ar-EG" sz="3600" dirty="0">
                <a:latin typeface="Times New Roman" panose="02020603050405020304" pitchFamily="18" charset="0"/>
                <a:cs typeface="Times New Roman" panose="02020603050405020304" pitchFamily="18" charset="0"/>
              </a:rPr>
              <a:t>ابو داود</a:t>
            </a:r>
            <a:endParaRPr lang="en-US" sz="3600" dirty="0">
              <a:latin typeface="Times New Roman" panose="02020603050405020304" pitchFamily="18" charset="0"/>
              <a:cs typeface="Times New Roman" panose="02020603050405020304" pitchFamily="18" charset="0"/>
            </a:endParaRPr>
          </a:p>
          <a:p>
            <a:pPr lvl="0" algn="r" rtl="1"/>
            <a:r>
              <a:rPr lang="ar-EG" sz="3600" u="sng" dirty="0">
                <a:latin typeface="Times New Roman" panose="02020603050405020304" pitchFamily="18" charset="0"/>
                <a:cs typeface="Times New Roman" panose="02020603050405020304" pitchFamily="18" charset="0"/>
              </a:rPr>
              <a:t>وحده لا شريك له</a:t>
            </a:r>
            <a:r>
              <a:rPr lang="ar-EG" sz="36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ar-EG" sz="3600" dirty="0">
                <a:latin typeface="Times New Roman" panose="02020603050405020304" pitchFamily="18" charset="0"/>
                <a:cs typeface="Times New Roman" panose="02020603050405020304" pitchFamily="18" charset="0"/>
              </a:rPr>
              <a:t>ابو داود</a:t>
            </a:r>
            <a:endParaRPr lang="en-US" sz="3600" dirty="0">
              <a:latin typeface="Times New Roman" panose="02020603050405020304" pitchFamily="18" charset="0"/>
              <a:cs typeface="Times New Roman" panose="02020603050405020304" pitchFamily="18" charset="0"/>
            </a:endParaRPr>
          </a:p>
          <a:p>
            <a:pPr lvl="0" algn="r" rtl="1"/>
            <a:r>
              <a:rPr lang="ar-EG" sz="3600" dirty="0">
                <a:latin typeface="Times New Roman" panose="02020603050405020304" pitchFamily="18" charset="0"/>
                <a:cs typeface="Times New Roman" panose="02020603050405020304" pitchFamily="18" charset="0"/>
              </a:rPr>
              <a:t>(لبيك) لبيك</a:t>
            </a:r>
            <a:r>
              <a:rPr lang="ar-EG" sz="3600" u="sng" dirty="0">
                <a:latin typeface="Times New Roman" panose="02020603050405020304" pitchFamily="18" charset="0"/>
                <a:cs typeface="Times New Roman" panose="02020603050405020304" pitchFamily="18" charset="0"/>
              </a:rPr>
              <a:t> وسعديك</a:t>
            </a:r>
            <a:r>
              <a:rPr lang="ar-EG" sz="3600" dirty="0">
                <a:latin typeface="Times New Roman" panose="02020603050405020304" pitchFamily="18" charset="0"/>
                <a:cs typeface="Times New Roman" panose="02020603050405020304" pitchFamily="18" charset="0"/>
              </a:rPr>
              <a:t> والخير بيديك</a:t>
            </a:r>
            <a:endParaRPr lang="en-US" sz="3600" dirty="0">
              <a:latin typeface="Times New Roman" panose="02020603050405020304" pitchFamily="18" charset="0"/>
              <a:cs typeface="Times New Roman" panose="02020603050405020304" pitchFamily="18" charset="0"/>
            </a:endParaRPr>
          </a:p>
          <a:p>
            <a:pPr lvl="0" algn="r" rtl="1"/>
            <a:r>
              <a:rPr lang="ar-EG" sz="3600" dirty="0">
                <a:latin typeface="Times New Roman" panose="02020603050405020304" pitchFamily="18" charset="0"/>
                <a:cs typeface="Times New Roman" panose="02020603050405020304" pitchFamily="18" charset="0"/>
              </a:rPr>
              <a:t>زاد الناس: </a:t>
            </a:r>
            <a:r>
              <a:rPr lang="ar-EG" sz="3600" u="sng" dirty="0">
                <a:latin typeface="Times New Roman" panose="02020603050405020304" pitchFamily="18" charset="0"/>
                <a:cs typeface="Times New Roman" panose="02020603050405020304" pitchFamily="18" charset="0"/>
              </a:rPr>
              <a:t>لبيك ذا المعارج</a:t>
            </a:r>
            <a:endParaRPr lang="en-US" sz="3600" dirty="0">
              <a:latin typeface="Times New Roman" panose="02020603050405020304" pitchFamily="18" charset="0"/>
              <a:cs typeface="Times New Roman" panose="02020603050405020304" pitchFamily="18" charset="0"/>
            </a:endParaRPr>
          </a:p>
          <a:p>
            <a:pPr algn="r" rtl="1"/>
            <a:r>
              <a:rPr lang="ar-EG" sz="3600" dirty="0">
                <a:latin typeface="Times New Roman" panose="02020603050405020304" pitchFamily="18" charset="0"/>
                <a:cs typeface="Times New Roman" panose="02020603050405020304" pitchFamily="18" charset="0"/>
              </a:rPr>
              <a:t>والنبي يسمع فلا </a:t>
            </a:r>
            <a:r>
              <a:rPr lang="ar-EG" sz="3600" u="sng" dirty="0">
                <a:latin typeface="Times New Roman" panose="02020603050405020304" pitchFamily="18" charset="0"/>
                <a:cs typeface="Times New Roman" panose="02020603050405020304" pitchFamily="18" charset="0"/>
              </a:rPr>
              <a:t>يقول لهم </a:t>
            </a:r>
            <a:r>
              <a:rPr lang="ar-EG" sz="3600" u="sng" dirty="0" smtClean="0">
                <a:latin typeface="Times New Roman" panose="02020603050405020304" pitchFamily="18" charset="0"/>
                <a:cs typeface="Times New Roman" panose="02020603050405020304" pitchFamily="18" charset="0"/>
              </a:rPr>
              <a:t>شيئا</a:t>
            </a:r>
            <a:r>
              <a:rPr lang="ar-EG" sz="3600" dirty="0">
                <a:latin typeface="Times New Roman" panose="02020603050405020304" pitchFamily="18" charset="0"/>
                <a:cs typeface="Times New Roman" panose="02020603050405020304" pitchFamily="18" charset="0"/>
              </a:rPr>
              <a:t>		ابو </a:t>
            </a:r>
            <a:r>
              <a:rPr lang="ar-EG" sz="3600" dirty="0" smtClean="0">
                <a:latin typeface="Times New Roman" panose="02020603050405020304" pitchFamily="18" charset="0"/>
                <a:cs typeface="Times New Roman" panose="02020603050405020304" pitchFamily="18" charset="0"/>
              </a:rPr>
              <a:t>داود</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45028" y="1268627"/>
            <a:ext cx="3402816" cy="646331"/>
          </a:xfrm>
          <a:prstGeom prst="rect">
            <a:avLst/>
          </a:prstGeom>
          <a:noFill/>
        </p:spPr>
        <p:txBody>
          <a:bodyPr wrap="square" rtlCol="0">
            <a:spAutoFit/>
          </a:bodyPr>
          <a:lstStyle/>
          <a:p>
            <a:pPr lvl="0" algn="ctr"/>
            <a:r>
              <a:rPr lang="en-US" sz="3600" dirty="0">
                <a:latin typeface="Times New Roman" panose="02020603050405020304" pitchFamily="18" charset="0"/>
                <a:cs typeface="Times New Roman" panose="02020603050405020304" pitchFamily="18" charset="0"/>
              </a:rPr>
              <a:t>Ibnu ‘</a:t>
            </a:r>
            <a:r>
              <a:rPr lang="en-US" sz="3600" dirty="0" smtClean="0">
                <a:latin typeface="Times New Roman" panose="02020603050405020304" pitchFamily="18" charset="0"/>
                <a:cs typeface="Times New Roman" panose="02020603050405020304" pitchFamily="18" charset="0"/>
              </a:rPr>
              <a:t>Umar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31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4203" y="623399"/>
            <a:ext cx="11088130" cy="1088136"/>
          </a:xfrm>
        </p:spPr>
        <p:txBody>
          <a:bodyPr>
            <a:normAutofit/>
          </a:bodyPr>
          <a:lstStyle/>
          <a:p>
            <a:pPr algn="ctr"/>
            <a:r>
              <a:rPr lang="en-US" dirty="0">
                <a:latin typeface="Times New Roman" panose="02020603050405020304" pitchFamily="18" charset="0"/>
                <a:cs typeface="Times New Roman" panose="02020603050405020304" pitchFamily="18" charset="0"/>
              </a:rPr>
              <a:t>Some Innovations By the Companions</a:t>
            </a:r>
          </a:p>
        </p:txBody>
      </p:sp>
      <p:sp>
        <p:nvSpPr>
          <p:cNvPr id="7" name="TextBox 6"/>
          <p:cNvSpPr txBox="1"/>
          <p:nvPr/>
        </p:nvSpPr>
        <p:spPr>
          <a:xfrm>
            <a:off x="281371" y="2069464"/>
            <a:ext cx="11516496" cy="4524315"/>
          </a:xfrm>
          <a:prstGeom prst="rect">
            <a:avLst/>
          </a:prstGeom>
          <a:noFill/>
        </p:spPr>
        <p:txBody>
          <a:bodyPr wrap="square" rtlCol="0">
            <a:spAutoFit/>
          </a:bodyPr>
          <a:lstStyle/>
          <a:p>
            <a:pPr algn="r" rtl="1"/>
            <a:r>
              <a:rPr lang="ar-EG" sz="3200" dirty="0" smtClean="0">
                <a:latin typeface="Times New Roman" panose="02020603050405020304" pitchFamily="18" charset="0"/>
                <a:cs typeface="Times New Roman" panose="02020603050405020304" pitchFamily="18" charset="0"/>
              </a:rPr>
              <a:t>لا </a:t>
            </a:r>
            <a:r>
              <a:rPr lang="ar-EG" sz="3200" dirty="0">
                <a:latin typeface="Times New Roman" panose="02020603050405020304" pitchFamily="18" charset="0"/>
                <a:cs typeface="Times New Roman" panose="02020603050405020304" pitchFamily="18" charset="0"/>
              </a:rPr>
              <a:t>خلاف أن الوقوف عند الوارد أفضل و أولي....لكن...لا ضيق ولا حرج</a:t>
            </a:r>
            <a:r>
              <a:rPr lang="ar-EG"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r" rtl="1"/>
            <a:endParaRPr lang="en-US" sz="3200" dirty="0">
              <a:latin typeface="Times New Roman" panose="02020603050405020304" pitchFamily="18" charset="0"/>
              <a:cs typeface="Times New Roman" panose="02020603050405020304" pitchFamily="18" charset="0"/>
            </a:endParaRPr>
          </a:p>
          <a:p>
            <a:pPr algn="r" rtl="1"/>
            <a:r>
              <a:rPr lang="ar-EG" sz="3200" u="dbl" dirty="0">
                <a:latin typeface="Times New Roman" panose="02020603050405020304" pitchFamily="18" charset="0"/>
                <a:cs typeface="Times New Roman" panose="02020603050405020304" pitchFamily="18" charset="0"/>
              </a:rPr>
              <a:t>صلاة الضحي</a:t>
            </a:r>
            <a:r>
              <a:rPr lang="ar-EG" sz="3200" dirty="0">
                <a:latin typeface="Times New Roman" panose="02020603050405020304" pitchFamily="18" charset="0"/>
                <a:cs typeface="Times New Roman" panose="02020603050405020304" pitchFamily="18" charset="0"/>
              </a:rPr>
              <a:t> كان يعتقد انها بدعة </a:t>
            </a:r>
            <a:r>
              <a:rPr lang="ar-EG" sz="3200" dirty="0" smtClean="0">
                <a:latin typeface="Times New Roman" panose="02020603050405020304" pitchFamily="18" charset="0"/>
                <a:cs typeface="Times New Roman" panose="02020603050405020304" pitchFamily="18" charset="0"/>
              </a:rPr>
              <a:t>ويستحسنها</a:t>
            </a:r>
            <a:endParaRPr lang="ar-SA" sz="3200" dirty="0" smtClean="0">
              <a:latin typeface="Times New Roman" panose="02020603050405020304" pitchFamily="18" charset="0"/>
              <a:cs typeface="Times New Roman" panose="02020603050405020304" pitchFamily="18" charset="0"/>
            </a:endParaRPr>
          </a:p>
          <a:p>
            <a:pPr algn="r" rtl="1"/>
            <a:endParaRPr lang="en-US" sz="3200" dirty="0">
              <a:latin typeface="Times New Roman" panose="02020603050405020304" pitchFamily="18" charset="0"/>
              <a:cs typeface="Times New Roman" panose="02020603050405020304" pitchFamily="18" charset="0"/>
            </a:endParaRPr>
          </a:p>
          <a:p>
            <a:pPr algn="r" rtl="1"/>
            <a:r>
              <a:rPr lang="ar-EG" sz="3200" dirty="0">
                <a:latin typeface="Times New Roman" panose="02020603050405020304" pitchFamily="18" charset="0"/>
                <a:cs typeface="Times New Roman" panose="02020603050405020304" pitchFamily="18" charset="0"/>
              </a:rPr>
              <a:t>عن الأعرج: سألت ابن عمر عن صلاة الضحي، فقال </a:t>
            </a:r>
            <a:r>
              <a:rPr lang="ar-EG"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r" rtl="1"/>
            <a:r>
              <a:rPr lang="ar-EG" sz="3200" b="1" dirty="0" smtClean="0">
                <a:latin typeface="Times New Roman" panose="02020603050405020304" pitchFamily="18" charset="0"/>
                <a:cs typeface="Times New Roman" panose="02020603050405020304" pitchFamily="18" charset="0"/>
              </a:rPr>
              <a:t>"</a:t>
            </a:r>
            <a:r>
              <a:rPr lang="ar-EG" sz="3200" b="1" u="sng" dirty="0">
                <a:latin typeface="Times New Roman" panose="02020603050405020304" pitchFamily="18" charset="0"/>
                <a:cs typeface="Times New Roman" panose="02020603050405020304" pitchFamily="18" charset="0"/>
              </a:rPr>
              <a:t>بدعة، ونعمت البدعة</a:t>
            </a:r>
            <a:r>
              <a:rPr lang="ar-EG" sz="3200" b="1" dirty="0">
                <a:latin typeface="Times New Roman" panose="02020603050405020304" pitchFamily="18" charset="0"/>
                <a:cs typeface="Times New Roman" panose="02020603050405020304" pitchFamily="18" charset="0"/>
              </a:rPr>
              <a:t>"</a:t>
            </a:r>
            <a:r>
              <a:rPr lang="ar-EG" sz="3200" dirty="0">
                <a:latin typeface="Times New Roman" panose="02020603050405020304" pitchFamily="18" charset="0"/>
                <a:cs typeface="Times New Roman" panose="02020603050405020304" pitchFamily="18" charset="0"/>
              </a:rPr>
              <a:t>	</a:t>
            </a:r>
            <a:r>
              <a:rPr lang="ar-EG" sz="3200" dirty="0" smtClean="0">
                <a:latin typeface="Times New Roman" panose="02020603050405020304" pitchFamily="18" charset="0"/>
                <a:cs typeface="Times New Roman" panose="02020603050405020304" pitchFamily="18" charset="0"/>
              </a:rPr>
              <a:t>ابن </a:t>
            </a:r>
            <a:r>
              <a:rPr lang="ar-EG" sz="3200" dirty="0">
                <a:latin typeface="Times New Roman" panose="02020603050405020304" pitchFamily="18" charset="0"/>
                <a:cs typeface="Times New Roman" panose="02020603050405020304" pitchFamily="18" charset="0"/>
              </a:rPr>
              <a:t>أبي شيبة (صحيح</a:t>
            </a:r>
            <a:r>
              <a:rPr lang="ar-EG"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r" rtl="1"/>
            <a:endParaRPr lang="en-US" sz="3200" dirty="0">
              <a:latin typeface="Times New Roman" panose="02020603050405020304" pitchFamily="18" charset="0"/>
              <a:cs typeface="Times New Roman" panose="02020603050405020304" pitchFamily="18" charset="0"/>
            </a:endParaRPr>
          </a:p>
          <a:p>
            <a:pPr algn="r" rtl="1"/>
            <a:r>
              <a:rPr lang="ar-EG" sz="3200" dirty="0">
                <a:latin typeface="Times New Roman" panose="02020603050405020304" pitchFamily="18" charset="0"/>
                <a:cs typeface="Times New Roman" panose="02020603050405020304" pitchFamily="18" charset="0"/>
              </a:rPr>
              <a:t>وقال - </a:t>
            </a:r>
            <a:r>
              <a:rPr lang="ar-EG" sz="3200" b="1" dirty="0">
                <a:latin typeface="Times New Roman" panose="02020603050405020304" pitchFamily="18" charset="0"/>
                <a:cs typeface="Times New Roman" panose="02020603050405020304" pitchFamily="18" charset="0"/>
              </a:rPr>
              <a:t>"وما أحدث الناس شيئا أحب إلي </a:t>
            </a:r>
            <a:r>
              <a:rPr lang="ar-EG" sz="3200" b="1" u="dbl" dirty="0">
                <a:latin typeface="Times New Roman" panose="02020603050405020304" pitchFamily="18" charset="0"/>
                <a:cs typeface="Times New Roman" panose="02020603050405020304" pitchFamily="18" charset="0"/>
              </a:rPr>
              <a:t>منه</a:t>
            </a:r>
            <a:r>
              <a:rPr lang="ar-EG" sz="3200" b="1" dirty="0">
                <a:latin typeface="Times New Roman" panose="02020603050405020304" pitchFamily="18" charset="0"/>
                <a:cs typeface="Times New Roman" panose="02020603050405020304" pitchFamily="18" charset="0"/>
              </a:rPr>
              <a:t>ا"</a:t>
            </a:r>
            <a:r>
              <a:rPr lang="ar-EG" sz="3200" dirty="0">
                <a:latin typeface="Times New Roman" panose="02020603050405020304" pitchFamily="18" charset="0"/>
                <a:cs typeface="Times New Roman" panose="02020603050405020304" pitchFamily="18" charset="0"/>
              </a:rPr>
              <a:t>	عبد الرزاق (صحيح)</a:t>
            </a:r>
            <a:endParaRPr lang="en-US" sz="3200" dirty="0">
              <a:latin typeface="Times New Roman" panose="02020603050405020304" pitchFamily="18" charset="0"/>
              <a:cs typeface="Times New Roman" panose="02020603050405020304" pitchFamily="18" charset="0"/>
            </a:endParaRPr>
          </a:p>
          <a:p>
            <a:pPr algn="r"/>
            <a:r>
              <a:rPr lang="ar-EG" sz="3200" dirty="0">
                <a:latin typeface="Times New Roman" panose="02020603050405020304" pitchFamily="18" charset="0"/>
                <a:cs typeface="Times New Roman" panose="02020603050405020304" pitchFamily="18" charset="0"/>
              </a:rPr>
              <a:t>"</a:t>
            </a:r>
            <a:r>
              <a:rPr lang="ar-EG" sz="3200" u="dbl" dirty="0">
                <a:latin typeface="Times New Roman" panose="02020603050405020304" pitchFamily="18" charset="0"/>
                <a:cs typeface="Times New Roman" panose="02020603050405020304" pitchFamily="18" charset="0"/>
              </a:rPr>
              <a:t>إنها</a:t>
            </a:r>
            <a:r>
              <a:rPr lang="ar-EG" sz="3200" dirty="0">
                <a:latin typeface="Times New Roman" panose="02020603050405020304" pitchFamily="18" charset="0"/>
                <a:cs typeface="Times New Roman" panose="02020603050405020304" pitchFamily="18" charset="0"/>
              </a:rPr>
              <a:t> </a:t>
            </a:r>
            <a:r>
              <a:rPr lang="ar-EG" sz="3200" u="sng" dirty="0">
                <a:latin typeface="Times New Roman" panose="02020603050405020304" pitchFamily="18" charset="0"/>
                <a:cs typeface="Times New Roman" panose="02020603050405020304" pitchFamily="18" charset="0"/>
              </a:rPr>
              <a:t>محدثة وإنها لمن أحسن ما أحدثوا</a:t>
            </a:r>
            <a:r>
              <a:rPr lang="ar-EG" sz="3200" dirty="0" smtClean="0">
                <a:latin typeface="Times New Roman" panose="02020603050405020304" pitchFamily="18" charset="0"/>
                <a:cs typeface="Times New Roman" panose="02020603050405020304" pitchFamily="18" charset="0"/>
              </a:rPr>
              <a:t>."</a:t>
            </a:r>
            <a:r>
              <a:rPr lang="ar-EG" sz="3200" dirty="0">
                <a:latin typeface="Times New Roman" panose="02020603050405020304" pitchFamily="18" charset="0"/>
                <a:cs typeface="Times New Roman" panose="02020603050405020304" pitchFamily="18" charset="0"/>
              </a:rPr>
              <a:t> سعيد بن منصور </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09169" y="1295521"/>
            <a:ext cx="3402816" cy="646331"/>
          </a:xfrm>
          <a:prstGeom prst="rect">
            <a:avLst/>
          </a:prstGeom>
          <a:noFill/>
        </p:spPr>
        <p:txBody>
          <a:bodyPr wrap="square" rtlCol="0">
            <a:spAutoFit/>
          </a:bodyPr>
          <a:lstStyle/>
          <a:p>
            <a:pPr lvl="0" algn="ctr"/>
            <a:r>
              <a:rPr lang="en-US" sz="3600" dirty="0">
                <a:latin typeface="Times New Roman" panose="02020603050405020304" pitchFamily="18" charset="0"/>
                <a:cs typeface="Times New Roman" panose="02020603050405020304" pitchFamily="18" charset="0"/>
              </a:rPr>
              <a:t>Ibnu ‘</a:t>
            </a:r>
            <a:r>
              <a:rPr lang="en-US" sz="3600" dirty="0" smtClean="0">
                <a:latin typeface="Times New Roman" panose="02020603050405020304" pitchFamily="18" charset="0"/>
                <a:cs typeface="Times New Roman" panose="02020603050405020304" pitchFamily="18" charset="0"/>
              </a:rPr>
              <a:t>Umar</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52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2527" y="500741"/>
            <a:ext cx="11088130" cy="1268627"/>
          </a:xfrm>
        </p:spPr>
        <p:txBody>
          <a:bodyPr>
            <a:normAutofit fontScale="90000"/>
          </a:bodyPr>
          <a:lstStyle/>
          <a:p>
            <a:pPr algn="ctr"/>
            <a:r>
              <a:rPr lang="ar-EG" sz="4000" b="1" dirty="0">
                <a:latin typeface="Times New Roman" panose="02020603050405020304" pitchFamily="18" charset="0"/>
                <a:cs typeface="Times New Roman" panose="02020603050405020304" pitchFamily="18" charset="0"/>
              </a:rPr>
              <a:t>قول الشاطبي في </a:t>
            </a:r>
            <a:r>
              <a:rPr lang="ar-EG" sz="4000" b="1" dirty="0" smtClean="0">
                <a:latin typeface="Times New Roman" panose="02020603050405020304" pitchFamily="18" charset="0"/>
                <a:cs typeface="Times New Roman" panose="02020603050405020304" pitchFamily="18" charset="0"/>
              </a:rPr>
              <a:t>البدعة</a:t>
            </a:r>
            <a:r>
              <a:rPr lang="en-US" sz="4000" dirty="0"/>
              <a:t/>
            </a:r>
            <a:br>
              <a:rPr lang="en-US" sz="4000" dirty="0"/>
            </a:br>
            <a:r>
              <a:rPr lang="en-US" sz="4000" b="1" dirty="0">
                <a:latin typeface="Times New Roman" panose="02020603050405020304" pitchFamily="18" charset="0"/>
                <a:cs typeface="Times New Roman" panose="02020603050405020304" pitchFamily="18" charset="0"/>
              </a:rPr>
              <a:t>Al Shātibi’s Concept of Bid’ah</a:t>
            </a:r>
            <a:endParaRPr lang="en-US" sz="4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30661" y="2265406"/>
            <a:ext cx="11516496" cy="3970318"/>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How to reconcile his view with the views of the majority of scholars.</a:t>
            </a:r>
          </a:p>
          <a:p>
            <a:pPr lvl="0" algn="ctr"/>
            <a:endParaRPr lang="en-US" sz="3600" dirty="0" smtClean="0">
              <a:latin typeface="Times New Roman" panose="02020603050405020304" pitchFamily="18" charset="0"/>
              <a:cs typeface="Times New Roman" panose="02020603050405020304" pitchFamily="18" charset="0"/>
            </a:endParaRPr>
          </a:p>
          <a:p>
            <a:pPr lvl="0" algn="ctr"/>
            <a:r>
              <a:rPr lang="en-US" sz="3600" dirty="0" smtClean="0">
                <a:latin typeface="Times New Roman" panose="02020603050405020304" pitchFamily="18" charset="0"/>
                <a:cs typeface="Times New Roman" panose="02020603050405020304" pitchFamily="18" charset="0"/>
              </a:rPr>
              <a:t>Ibtidā</a:t>
            </a:r>
            <a:r>
              <a:rPr lang="en-US" sz="3600" dirty="0">
                <a:latin typeface="Times New Roman" panose="02020603050405020304" pitchFamily="18" charset="0"/>
                <a:cs typeface="Times New Roman" panose="02020603050405020304" pitchFamily="18" charset="0"/>
              </a:rPr>
              <a:t>’ vs Ittibā’</a:t>
            </a:r>
          </a:p>
          <a:p>
            <a:pPr lvl="0" algn="ctr"/>
            <a:r>
              <a:rPr lang="en-US" sz="3600" dirty="0">
                <a:latin typeface="Times New Roman" panose="02020603050405020304" pitchFamily="18" charset="0"/>
                <a:cs typeface="Times New Roman" panose="02020603050405020304" pitchFamily="18" charset="0"/>
              </a:rPr>
              <a:t>Agreements</a:t>
            </a:r>
          </a:p>
          <a:p>
            <a:pPr lvl="0" algn="ctr"/>
            <a:r>
              <a:rPr lang="en-US" sz="3600" dirty="0">
                <a:latin typeface="Times New Roman" panose="02020603050405020304" pitchFamily="18" charset="0"/>
                <a:cs typeface="Times New Roman" panose="02020603050405020304" pitchFamily="18" charset="0"/>
              </a:rPr>
              <a:t>Disagreements</a:t>
            </a:r>
          </a:p>
          <a:p>
            <a:pPr lvl="0" algn="ctr"/>
            <a:r>
              <a:rPr lang="en-US" sz="3600" dirty="0" smtClean="0">
                <a:latin typeface="Times New Roman" panose="02020603050405020304" pitchFamily="18" charset="0"/>
                <a:cs typeface="Times New Roman" panose="02020603050405020304" pitchFamily="18" charset="0"/>
              </a:rPr>
              <a:t>Safe / Logical </a:t>
            </a:r>
            <a:r>
              <a:rPr lang="en-US" sz="3600" dirty="0">
                <a:latin typeface="Times New Roman" panose="02020603050405020304" pitchFamily="18" charset="0"/>
                <a:cs typeface="Times New Roman" panose="02020603050405020304" pitchFamily="18" charset="0"/>
              </a:rPr>
              <a:t>Position</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731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80422" y="153240"/>
            <a:ext cx="7934325" cy="1495425"/>
          </a:xfrm>
          <a:prstGeom prst="rect">
            <a:avLst/>
          </a:prstGeom>
        </p:spPr>
      </p:pic>
      <p:pic>
        <p:nvPicPr>
          <p:cNvPr id="3" name="Picture 2"/>
          <p:cNvPicPr>
            <a:picLocks noChangeAspect="1"/>
          </p:cNvPicPr>
          <p:nvPr/>
        </p:nvPicPr>
        <p:blipFill>
          <a:blip r:embed="rId2"/>
          <a:stretch>
            <a:fillRect/>
          </a:stretch>
        </p:blipFill>
        <p:spPr>
          <a:xfrm>
            <a:off x="2480422" y="1753448"/>
            <a:ext cx="7934325" cy="4781823"/>
          </a:xfrm>
          <a:prstGeom prst="rect">
            <a:avLst/>
          </a:prstGeom>
        </p:spPr>
      </p:pic>
    </p:spTree>
    <p:extLst>
      <p:ext uri="{BB962C8B-B14F-4D97-AF65-F5344CB8AC3E}">
        <p14:creationId xmlns:p14="http://schemas.microsoft.com/office/powerpoint/2010/main" val="213765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15670" y="585506"/>
            <a:ext cx="9421905" cy="5503661"/>
          </a:xfrm>
          <a:prstGeom prst="rect">
            <a:avLst/>
          </a:prstGeom>
        </p:spPr>
      </p:pic>
    </p:spTree>
    <p:extLst>
      <p:ext uri="{BB962C8B-B14F-4D97-AF65-F5344CB8AC3E}">
        <p14:creationId xmlns:p14="http://schemas.microsoft.com/office/powerpoint/2010/main" val="80199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44588" y="307447"/>
            <a:ext cx="9099177" cy="3440361"/>
          </a:xfrm>
          <a:prstGeom prst="rect">
            <a:avLst/>
          </a:prstGeom>
        </p:spPr>
      </p:pic>
      <p:pic>
        <p:nvPicPr>
          <p:cNvPr id="3" name="Picture 2"/>
          <p:cNvPicPr>
            <a:picLocks noChangeAspect="1"/>
          </p:cNvPicPr>
          <p:nvPr/>
        </p:nvPicPr>
        <p:blipFill>
          <a:blip r:embed="rId2"/>
          <a:stretch>
            <a:fillRect/>
          </a:stretch>
        </p:blipFill>
        <p:spPr>
          <a:xfrm>
            <a:off x="2644589" y="4063252"/>
            <a:ext cx="9332258" cy="2514600"/>
          </a:xfrm>
          <a:prstGeom prst="rect">
            <a:avLst/>
          </a:prstGeom>
        </p:spPr>
      </p:pic>
    </p:spTree>
    <p:extLst>
      <p:ext uri="{BB962C8B-B14F-4D97-AF65-F5344CB8AC3E}">
        <p14:creationId xmlns:p14="http://schemas.microsoft.com/office/powerpoint/2010/main" val="151711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997542" y="273424"/>
            <a:ext cx="8915399" cy="587188"/>
          </a:xfrm>
        </p:spPr>
        <p:txBody>
          <a:bodyPr>
            <a:noAutofit/>
          </a:bodyPr>
          <a:lstStyle/>
          <a:p>
            <a:pPr algn="ctr"/>
            <a:r>
              <a:rPr lang="en-US" sz="4000" b="1" dirty="0" smtClean="0">
                <a:latin typeface="Times New Roman" panose="02020603050405020304" pitchFamily="18" charset="0"/>
                <a:cs typeface="Times New Roman" panose="02020603050405020304" pitchFamily="18" charset="0"/>
              </a:rPr>
              <a:t>Issues concerning weak Hadith</a:t>
            </a:r>
            <a:endParaRPr lang="en-US" sz="4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013884" y="1021976"/>
            <a:ext cx="9170894" cy="5770811"/>
          </a:xfrm>
          <a:prstGeom prst="rect">
            <a:avLst/>
          </a:prstGeom>
          <a:noFill/>
        </p:spPr>
        <p:txBody>
          <a:bodyPr wrap="square" rtlCol="0">
            <a:spAutoFit/>
          </a:bodyPr>
          <a:lstStyle/>
          <a:p>
            <a:pPr>
              <a:lnSpc>
                <a:spcPct val="150000"/>
              </a:lnSpc>
            </a:pPr>
            <a:r>
              <a:rPr lang="en-US" sz="3600" dirty="0" smtClean="0">
                <a:latin typeface="Times New Roman" panose="02020603050405020304" pitchFamily="18" charset="0"/>
                <a:cs typeface="Times New Roman" panose="02020603050405020304" pitchFamily="18" charset="0"/>
              </a:rPr>
              <a:t>Is weak Hadith always rejected by Scholars?</a:t>
            </a:r>
          </a:p>
          <a:p>
            <a:pPr>
              <a:lnSpc>
                <a:spcPct val="150000"/>
              </a:lnSpc>
            </a:pPr>
            <a:r>
              <a:rPr lang="en-US" sz="3000" dirty="0" smtClean="0">
                <a:latin typeface="Times New Roman" panose="02020603050405020304" pitchFamily="18" charset="0"/>
                <a:cs typeface="Times New Roman" panose="02020603050405020304" pitchFamily="18" charset="0"/>
              </a:rPr>
              <a:t>Examples / Opinions of Scholars like:</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Abu Dawood</a:t>
            </a:r>
          </a:p>
          <a:p>
            <a:pPr marL="457200" indent="-457200">
              <a:buFont typeface="Arial" panose="020B0604020202020204" pitchFamily="34" charset="0"/>
              <a:buChar char="•"/>
            </a:pPr>
            <a:r>
              <a:rPr lang="en-US" sz="3000" dirty="0" err="1" smtClean="0">
                <a:latin typeface="Times New Roman" panose="02020603050405020304" pitchFamily="18" charset="0"/>
                <a:cs typeface="Times New Roman" panose="02020603050405020304" pitchFamily="18" charset="0"/>
              </a:rPr>
              <a:t>Tirmidhi</a:t>
            </a:r>
            <a:endParaRPr lang="en-US" sz="3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Al </a:t>
            </a:r>
            <a:r>
              <a:rPr lang="en-US" sz="3000" dirty="0" err="1" smtClean="0">
                <a:latin typeface="Times New Roman" panose="02020603050405020304" pitchFamily="18" charset="0"/>
                <a:cs typeface="Times New Roman" panose="02020603050405020304" pitchFamily="18" charset="0"/>
              </a:rPr>
              <a:t>Nasȃè</a:t>
            </a:r>
            <a:r>
              <a:rPr lang="el-GR" sz="3000" dirty="0" smtClean="0">
                <a:latin typeface="Times New Roman" panose="02020603050405020304" pitchFamily="18" charset="0"/>
                <a:cs typeface="Times New Roman" panose="02020603050405020304" pitchFamily="18" charset="0"/>
              </a:rPr>
              <a:t>ῑ</a:t>
            </a:r>
            <a:endParaRPr lang="en-US" sz="3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Ibnu </a:t>
            </a:r>
            <a:r>
              <a:rPr lang="en-US" sz="3000" dirty="0" err="1" smtClean="0">
                <a:latin typeface="Times New Roman" panose="02020603050405020304" pitchFamily="18" charset="0"/>
                <a:cs typeface="Times New Roman" panose="02020603050405020304" pitchFamily="18" charset="0"/>
              </a:rPr>
              <a:t>Majah</a:t>
            </a:r>
            <a:endParaRPr lang="en-US" sz="3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Abu </a:t>
            </a:r>
            <a:r>
              <a:rPr lang="en-US" sz="3000" dirty="0" err="1" smtClean="0">
                <a:latin typeface="Times New Roman" panose="02020603050405020304" pitchFamily="18" charset="0"/>
                <a:cs typeface="Times New Roman" panose="02020603050405020304" pitchFamily="18" charset="0"/>
              </a:rPr>
              <a:t>Hanifah</a:t>
            </a:r>
            <a:endParaRPr lang="en-US" sz="3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Malik</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Al </a:t>
            </a:r>
            <a:r>
              <a:rPr lang="en-US" sz="3000" dirty="0" err="1" smtClean="0">
                <a:latin typeface="Times New Roman" panose="02020603050405020304" pitchFamily="18" charset="0"/>
                <a:cs typeface="Times New Roman" panose="02020603050405020304" pitchFamily="18" charset="0"/>
              </a:rPr>
              <a:t>Shaf</a:t>
            </a:r>
            <a:r>
              <a:rPr lang="el-GR" sz="3000" dirty="0" smtClean="0">
                <a:latin typeface="Times New Roman" panose="02020603050405020304" pitchFamily="18" charset="0"/>
                <a:cs typeface="Times New Roman" panose="02020603050405020304" pitchFamily="18" charset="0"/>
              </a:rPr>
              <a:t>ῑ´ ῑ</a:t>
            </a:r>
            <a:endParaRPr lang="en-US" sz="3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Ahmed</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Bukhari and others.</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61752" y="830915"/>
            <a:ext cx="7666224" cy="612401"/>
          </a:xfrm>
          <a:prstGeom prst="rect">
            <a:avLst/>
          </a:prstGeom>
        </p:spPr>
      </p:pic>
      <p:pic>
        <p:nvPicPr>
          <p:cNvPr id="3" name="Picture 2"/>
          <p:cNvPicPr>
            <a:picLocks noChangeAspect="1"/>
          </p:cNvPicPr>
          <p:nvPr/>
        </p:nvPicPr>
        <p:blipFill>
          <a:blip r:embed="rId2"/>
          <a:stretch>
            <a:fillRect/>
          </a:stretch>
        </p:blipFill>
        <p:spPr>
          <a:xfrm>
            <a:off x="3261752" y="2068886"/>
            <a:ext cx="7753350" cy="1590675"/>
          </a:xfrm>
          <a:prstGeom prst="rect">
            <a:avLst/>
          </a:prstGeom>
        </p:spPr>
      </p:pic>
    </p:spTree>
    <p:extLst>
      <p:ext uri="{BB962C8B-B14F-4D97-AF65-F5344CB8AC3E}">
        <p14:creationId xmlns:p14="http://schemas.microsoft.com/office/powerpoint/2010/main" val="67935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80165" y="1025337"/>
            <a:ext cx="8794657" cy="4610100"/>
          </a:xfrm>
          <a:prstGeom prst="rect">
            <a:avLst/>
          </a:prstGeom>
        </p:spPr>
      </p:pic>
    </p:spTree>
    <p:extLst>
      <p:ext uri="{BB962C8B-B14F-4D97-AF65-F5344CB8AC3E}">
        <p14:creationId xmlns:p14="http://schemas.microsoft.com/office/powerpoint/2010/main" val="116559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81212" y="990600"/>
            <a:ext cx="9590835" cy="4876800"/>
          </a:xfrm>
          <a:prstGeom prst="rect">
            <a:avLst/>
          </a:prstGeom>
        </p:spPr>
      </p:pic>
    </p:spTree>
    <p:extLst>
      <p:ext uri="{BB962C8B-B14F-4D97-AF65-F5344CB8AC3E}">
        <p14:creationId xmlns:p14="http://schemas.microsoft.com/office/powerpoint/2010/main" val="2018068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11517" y="1183342"/>
            <a:ext cx="9268106" cy="4222096"/>
          </a:xfrm>
          <a:prstGeom prst="rect">
            <a:avLst/>
          </a:prstGeom>
        </p:spPr>
      </p:pic>
    </p:spTree>
    <p:extLst>
      <p:ext uri="{BB962C8B-B14F-4D97-AF65-F5344CB8AC3E}">
        <p14:creationId xmlns:p14="http://schemas.microsoft.com/office/powerpoint/2010/main" val="375013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55183" y="1370041"/>
            <a:ext cx="9560299" cy="4071535"/>
          </a:xfrm>
          <a:prstGeom prst="rect">
            <a:avLst/>
          </a:prstGeom>
        </p:spPr>
      </p:pic>
    </p:spTree>
    <p:extLst>
      <p:ext uri="{BB962C8B-B14F-4D97-AF65-F5344CB8AC3E}">
        <p14:creationId xmlns:p14="http://schemas.microsoft.com/office/powerpoint/2010/main" val="157608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62175" y="1093694"/>
            <a:ext cx="9691922" cy="4141694"/>
          </a:xfrm>
          <a:prstGeom prst="rect">
            <a:avLst/>
          </a:prstGeom>
        </p:spPr>
      </p:pic>
    </p:spTree>
    <p:extLst>
      <p:ext uri="{BB962C8B-B14F-4D97-AF65-F5344CB8AC3E}">
        <p14:creationId xmlns:p14="http://schemas.microsoft.com/office/powerpoint/2010/main" val="136345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3599" y="564776"/>
            <a:ext cx="9484659" cy="5656730"/>
          </a:xfrm>
          <a:prstGeom prst="rect">
            <a:avLst/>
          </a:prstGeom>
        </p:spPr>
      </p:pic>
    </p:spTree>
    <p:extLst>
      <p:ext uri="{BB962C8B-B14F-4D97-AF65-F5344CB8AC3E}">
        <p14:creationId xmlns:p14="http://schemas.microsoft.com/office/powerpoint/2010/main" val="300847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8362" y="561975"/>
            <a:ext cx="9677120" cy="5734050"/>
          </a:xfrm>
          <a:prstGeom prst="rect">
            <a:avLst/>
          </a:prstGeom>
        </p:spPr>
      </p:pic>
    </p:spTree>
    <p:extLst>
      <p:ext uri="{BB962C8B-B14F-4D97-AF65-F5344CB8AC3E}">
        <p14:creationId xmlns:p14="http://schemas.microsoft.com/office/powerpoint/2010/main" val="407673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19630" y="607077"/>
            <a:ext cx="9333099" cy="2095500"/>
          </a:xfrm>
          <a:prstGeom prst="rect">
            <a:avLst/>
          </a:prstGeom>
        </p:spPr>
      </p:pic>
      <p:pic>
        <p:nvPicPr>
          <p:cNvPr id="3" name="Picture 2"/>
          <p:cNvPicPr>
            <a:picLocks noChangeAspect="1"/>
          </p:cNvPicPr>
          <p:nvPr/>
        </p:nvPicPr>
        <p:blipFill>
          <a:blip r:embed="rId2"/>
          <a:stretch>
            <a:fillRect/>
          </a:stretch>
        </p:blipFill>
        <p:spPr>
          <a:xfrm>
            <a:off x="2419630" y="3057244"/>
            <a:ext cx="9422746" cy="1514475"/>
          </a:xfrm>
          <a:prstGeom prst="rect">
            <a:avLst/>
          </a:prstGeom>
        </p:spPr>
      </p:pic>
      <p:pic>
        <p:nvPicPr>
          <p:cNvPr id="4" name="Picture 3"/>
          <p:cNvPicPr>
            <a:picLocks noChangeAspect="1"/>
          </p:cNvPicPr>
          <p:nvPr/>
        </p:nvPicPr>
        <p:blipFill>
          <a:blip r:embed="rId2"/>
          <a:stretch>
            <a:fillRect/>
          </a:stretch>
        </p:blipFill>
        <p:spPr>
          <a:xfrm>
            <a:off x="2419630" y="4926386"/>
            <a:ext cx="9422746" cy="1057275"/>
          </a:xfrm>
          <a:prstGeom prst="rect">
            <a:avLst/>
          </a:prstGeom>
        </p:spPr>
      </p:pic>
    </p:spTree>
    <p:extLst>
      <p:ext uri="{BB962C8B-B14F-4D97-AF65-F5344CB8AC3E}">
        <p14:creationId xmlns:p14="http://schemas.microsoft.com/office/powerpoint/2010/main" val="392273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9483" y="604837"/>
            <a:ext cx="9622211" cy="1990725"/>
          </a:xfrm>
          <a:prstGeom prst="rect">
            <a:avLst/>
          </a:prstGeom>
        </p:spPr>
      </p:pic>
      <p:pic>
        <p:nvPicPr>
          <p:cNvPr id="3" name="Picture 2"/>
          <p:cNvPicPr>
            <a:picLocks noChangeAspect="1"/>
          </p:cNvPicPr>
          <p:nvPr/>
        </p:nvPicPr>
        <p:blipFill>
          <a:blip r:embed="rId2"/>
          <a:stretch>
            <a:fillRect/>
          </a:stretch>
        </p:blipFill>
        <p:spPr>
          <a:xfrm>
            <a:off x="2139483" y="2875709"/>
            <a:ext cx="9559458" cy="3114675"/>
          </a:xfrm>
          <a:prstGeom prst="rect">
            <a:avLst/>
          </a:prstGeom>
        </p:spPr>
      </p:pic>
    </p:spTree>
    <p:extLst>
      <p:ext uri="{BB962C8B-B14F-4D97-AF65-F5344CB8AC3E}">
        <p14:creationId xmlns:p14="http://schemas.microsoft.com/office/powerpoint/2010/main" val="73305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656902" y="1219200"/>
            <a:ext cx="10214649" cy="4473347"/>
          </a:xfrm>
          <a:prstGeom prst="rect">
            <a:avLst/>
          </a:prstGeom>
          <a:effectLst>
            <a:glow rad="127000">
              <a:schemeClr val="accent2">
                <a:lumMod val="60000"/>
                <a:lumOff val="40000"/>
              </a:schemeClr>
            </a:glow>
          </a:effectLst>
        </p:spPr>
      </p:pic>
    </p:spTree>
    <p:extLst>
      <p:ext uri="{BB962C8B-B14F-4D97-AF65-F5344CB8AC3E}">
        <p14:creationId xmlns:p14="http://schemas.microsoft.com/office/powerpoint/2010/main" val="194159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55986" y="325531"/>
            <a:ext cx="9832602" cy="2495550"/>
          </a:xfrm>
          <a:prstGeom prst="rect">
            <a:avLst/>
          </a:prstGeom>
        </p:spPr>
      </p:pic>
      <p:pic>
        <p:nvPicPr>
          <p:cNvPr id="3" name="Picture 2"/>
          <p:cNvPicPr>
            <a:picLocks noChangeAspect="1"/>
          </p:cNvPicPr>
          <p:nvPr/>
        </p:nvPicPr>
        <p:blipFill>
          <a:blip r:embed="rId2"/>
          <a:stretch>
            <a:fillRect/>
          </a:stretch>
        </p:blipFill>
        <p:spPr>
          <a:xfrm>
            <a:off x="1955986" y="3138768"/>
            <a:ext cx="9904320" cy="3162300"/>
          </a:xfrm>
          <a:prstGeom prst="rect">
            <a:avLst/>
          </a:prstGeom>
        </p:spPr>
      </p:pic>
    </p:spTree>
    <p:extLst>
      <p:ext uri="{BB962C8B-B14F-4D97-AF65-F5344CB8AC3E}">
        <p14:creationId xmlns:p14="http://schemas.microsoft.com/office/powerpoint/2010/main" val="1183175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24927" y="414897"/>
            <a:ext cx="9518837" cy="1133475"/>
          </a:xfrm>
          <a:prstGeom prst="rect">
            <a:avLst/>
          </a:prstGeom>
        </p:spPr>
      </p:pic>
      <p:pic>
        <p:nvPicPr>
          <p:cNvPr id="3" name="Picture 2"/>
          <p:cNvPicPr>
            <a:picLocks noChangeAspect="1"/>
          </p:cNvPicPr>
          <p:nvPr/>
        </p:nvPicPr>
        <p:blipFill>
          <a:blip r:embed="rId2"/>
          <a:stretch>
            <a:fillRect/>
          </a:stretch>
        </p:blipFill>
        <p:spPr>
          <a:xfrm>
            <a:off x="2224925" y="1905139"/>
            <a:ext cx="9518837" cy="2914650"/>
          </a:xfrm>
          <a:prstGeom prst="rect">
            <a:avLst/>
          </a:prstGeom>
        </p:spPr>
      </p:pic>
      <p:pic>
        <p:nvPicPr>
          <p:cNvPr id="4" name="Picture 3"/>
          <p:cNvPicPr>
            <a:picLocks noChangeAspect="1"/>
          </p:cNvPicPr>
          <p:nvPr/>
        </p:nvPicPr>
        <p:blipFill>
          <a:blip r:embed="rId2"/>
          <a:stretch>
            <a:fillRect/>
          </a:stretch>
        </p:blipFill>
        <p:spPr>
          <a:xfrm>
            <a:off x="2224926" y="5176557"/>
            <a:ext cx="9518837" cy="1543050"/>
          </a:xfrm>
          <a:prstGeom prst="rect">
            <a:avLst/>
          </a:prstGeom>
        </p:spPr>
      </p:pic>
    </p:spTree>
    <p:extLst>
      <p:ext uri="{BB962C8B-B14F-4D97-AF65-F5344CB8AC3E}">
        <p14:creationId xmlns:p14="http://schemas.microsoft.com/office/powerpoint/2010/main" val="362512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9295" y="772654"/>
            <a:ext cx="9793101" cy="2066925"/>
          </a:xfrm>
          <a:prstGeom prst="rect">
            <a:avLst/>
          </a:prstGeom>
        </p:spPr>
      </p:pic>
      <p:pic>
        <p:nvPicPr>
          <p:cNvPr id="3" name="Picture 2"/>
          <p:cNvPicPr>
            <a:picLocks noChangeAspect="1"/>
          </p:cNvPicPr>
          <p:nvPr/>
        </p:nvPicPr>
        <p:blipFill>
          <a:blip r:embed="rId2"/>
          <a:stretch>
            <a:fillRect/>
          </a:stretch>
        </p:blipFill>
        <p:spPr>
          <a:xfrm>
            <a:off x="2159296" y="3311091"/>
            <a:ext cx="9793101" cy="1990725"/>
          </a:xfrm>
          <a:prstGeom prst="rect">
            <a:avLst/>
          </a:prstGeom>
        </p:spPr>
      </p:pic>
    </p:spTree>
    <p:extLst>
      <p:ext uri="{BB962C8B-B14F-4D97-AF65-F5344CB8AC3E}">
        <p14:creationId xmlns:p14="http://schemas.microsoft.com/office/powerpoint/2010/main" val="1578042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0773" y="1432213"/>
            <a:ext cx="9662536" cy="2552700"/>
          </a:xfrm>
          <a:prstGeom prst="rect">
            <a:avLst/>
          </a:prstGeom>
        </p:spPr>
      </p:pic>
    </p:spTree>
    <p:extLst>
      <p:ext uri="{BB962C8B-B14F-4D97-AF65-F5344CB8AC3E}">
        <p14:creationId xmlns:p14="http://schemas.microsoft.com/office/powerpoint/2010/main" val="28169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10533" y="1591252"/>
            <a:ext cx="9456593" cy="3638550"/>
          </a:xfrm>
          <a:prstGeom prst="rect">
            <a:avLst/>
          </a:prstGeom>
        </p:spPr>
      </p:pic>
    </p:spTree>
    <p:extLst>
      <p:ext uri="{BB962C8B-B14F-4D97-AF65-F5344CB8AC3E}">
        <p14:creationId xmlns:p14="http://schemas.microsoft.com/office/powerpoint/2010/main" val="3844300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9787" y="628650"/>
            <a:ext cx="9795886" cy="5600700"/>
          </a:xfrm>
          <a:prstGeom prst="rect">
            <a:avLst/>
          </a:prstGeom>
        </p:spPr>
      </p:pic>
    </p:spTree>
    <p:extLst>
      <p:ext uri="{BB962C8B-B14F-4D97-AF65-F5344CB8AC3E}">
        <p14:creationId xmlns:p14="http://schemas.microsoft.com/office/powerpoint/2010/main" val="32500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52637" y="361950"/>
            <a:ext cx="9825327" cy="6134100"/>
          </a:xfrm>
          <a:prstGeom prst="rect">
            <a:avLst/>
          </a:prstGeom>
        </p:spPr>
      </p:pic>
    </p:spTree>
    <p:extLst>
      <p:ext uri="{BB962C8B-B14F-4D97-AF65-F5344CB8AC3E}">
        <p14:creationId xmlns:p14="http://schemas.microsoft.com/office/powerpoint/2010/main" val="247991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1249" y="730063"/>
            <a:ext cx="9547692" cy="933450"/>
          </a:xfrm>
          <a:prstGeom prst="rect">
            <a:avLst/>
          </a:prstGeom>
        </p:spPr>
      </p:pic>
      <p:pic>
        <p:nvPicPr>
          <p:cNvPr id="3" name="Picture 2"/>
          <p:cNvPicPr>
            <a:picLocks noChangeAspect="1"/>
          </p:cNvPicPr>
          <p:nvPr/>
        </p:nvPicPr>
        <p:blipFill>
          <a:blip r:embed="rId2"/>
          <a:stretch>
            <a:fillRect/>
          </a:stretch>
        </p:blipFill>
        <p:spPr>
          <a:xfrm>
            <a:off x="2151249" y="2097461"/>
            <a:ext cx="9547692" cy="3971925"/>
          </a:xfrm>
          <a:prstGeom prst="rect">
            <a:avLst/>
          </a:prstGeom>
        </p:spPr>
      </p:pic>
    </p:spTree>
    <p:extLst>
      <p:ext uri="{BB962C8B-B14F-4D97-AF65-F5344CB8AC3E}">
        <p14:creationId xmlns:p14="http://schemas.microsoft.com/office/powerpoint/2010/main" val="185514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33027" y="704850"/>
            <a:ext cx="9977998" cy="1790700"/>
          </a:xfrm>
          <a:prstGeom prst="rect">
            <a:avLst/>
          </a:prstGeom>
        </p:spPr>
      </p:pic>
      <p:pic>
        <p:nvPicPr>
          <p:cNvPr id="4" name="Picture 3"/>
          <p:cNvPicPr>
            <a:picLocks noChangeAspect="1"/>
          </p:cNvPicPr>
          <p:nvPr/>
        </p:nvPicPr>
        <p:blipFill>
          <a:blip r:embed="rId2"/>
          <a:stretch>
            <a:fillRect/>
          </a:stretch>
        </p:blipFill>
        <p:spPr>
          <a:xfrm>
            <a:off x="2033027" y="2967877"/>
            <a:ext cx="9977998" cy="3486150"/>
          </a:xfrm>
          <a:prstGeom prst="rect">
            <a:avLst/>
          </a:prstGeom>
        </p:spPr>
      </p:pic>
    </p:spTree>
    <p:extLst>
      <p:ext uri="{BB962C8B-B14F-4D97-AF65-F5344CB8AC3E}">
        <p14:creationId xmlns:p14="http://schemas.microsoft.com/office/powerpoint/2010/main" val="64088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8314" y="773206"/>
            <a:ext cx="9378203" cy="3429000"/>
          </a:xfrm>
          <a:prstGeom prst="rect">
            <a:avLst/>
          </a:prstGeom>
        </p:spPr>
      </p:pic>
      <p:pic>
        <p:nvPicPr>
          <p:cNvPr id="3" name="Picture 2"/>
          <p:cNvPicPr>
            <a:picLocks noChangeAspect="1"/>
          </p:cNvPicPr>
          <p:nvPr/>
        </p:nvPicPr>
        <p:blipFill>
          <a:blip r:embed="rId2"/>
          <a:stretch>
            <a:fillRect/>
          </a:stretch>
        </p:blipFill>
        <p:spPr>
          <a:xfrm>
            <a:off x="2428314" y="4768382"/>
            <a:ext cx="9378203" cy="1247775"/>
          </a:xfrm>
          <a:prstGeom prst="rect">
            <a:avLst/>
          </a:prstGeom>
        </p:spPr>
      </p:pic>
    </p:spTree>
    <p:extLst>
      <p:ext uri="{BB962C8B-B14F-4D97-AF65-F5344CB8AC3E}">
        <p14:creationId xmlns:p14="http://schemas.microsoft.com/office/powerpoint/2010/main" val="25441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24741" y="114776"/>
            <a:ext cx="9655629" cy="6617806"/>
          </a:xfrm>
          <a:prstGeom prst="rect">
            <a:avLst/>
          </a:prstGeom>
          <a:effectLst>
            <a:glow rad="127000">
              <a:schemeClr val="accent2">
                <a:lumMod val="60000"/>
                <a:lumOff val="40000"/>
              </a:schemeClr>
            </a:glow>
          </a:effectLst>
        </p:spPr>
      </p:pic>
    </p:spTree>
    <p:extLst>
      <p:ext uri="{BB962C8B-B14F-4D97-AF65-F5344CB8AC3E}">
        <p14:creationId xmlns:p14="http://schemas.microsoft.com/office/powerpoint/2010/main" val="412306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29818" y="889467"/>
            <a:ext cx="9853892" cy="1152525"/>
          </a:xfrm>
          <a:prstGeom prst="rect">
            <a:avLst/>
          </a:prstGeom>
        </p:spPr>
      </p:pic>
      <p:pic>
        <p:nvPicPr>
          <p:cNvPr id="3" name="Picture 2"/>
          <p:cNvPicPr>
            <a:picLocks noChangeAspect="1"/>
          </p:cNvPicPr>
          <p:nvPr/>
        </p:nvPicPr>
        <p:blipFill>
          <a:blip r:embed="rId2"/>
          <a:stretch>
            <a:fillRect/>
          </a:stretch>
        </p:blipFill>
        <p:spPr>
          <a:xfrm>
            <a:off x="2109787" y="2871508"/>
            <a:ext cx="9893954" cy="3105150"/>
          </a:xfrm>
          <a:prstGeom prst="rect">
            <a:avLst/>
          </a:prstGeom>
        </p:spPr>
      </p:pic>
    </p:spTree>
    <p:extLst>
      <p:ext uri="{BB962C8B-B14F-4D97-AF65-F5344CB8AC3E}">
        <p14:creationId xmlns:p14="http://schemas.microsoft.com/office/powerpoint/2010/main" val="427852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94659" y="835118"/>
            <a:ext cx="9631176" cy="2085975"/>
          </a:xfrm>
          <a:prstGeom prst="rect">
            <a:avLst/>
          </a:prstGeom>
        </p:spPr>
      </p:pic>
      <p:pic>
        <p:nvPicPr>
          <p:cNvPr id="3" name="Picture 2"/>
          <p:cNvPicPr>
            <a:picLocks noChangeAspect="1"/>
          </p:cNvPicPr>
          <p:nvPr/>
        </p:nvPicPr>
        <p:blipFill>
          <a:blip r:embed="rId2"/>
          <a:stretch>
            <a:fillRect/>
          </a:stretch>
        </p:blipFill>
        <p:spPr>
          <a:xfrm>
            <a:off x="2094659" y="3559828"/>
            <a:ext cx="9631176" cy="2105025"/>
          </a:xfrm>
          <a:prstGeom prst="rect">
            <a:avLst/>
          </a:prstGeom>
        </p:spPr>
      </p:pic>
    </p:spTree>
    <p:extLst>
      <p:ext uri="{BB962C8B-B14F-4D97-AF65-F5344CB8AC3E}">
        <p14:creationId xmlns:p14="http://schemas.microsoft.com/office/powerpoint/2010/main" val="11603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16511" y="639016"/>
            <a:ext cx="9654988" cy="2143125"/>
          </a:xfrm>
          <a:prstGeom prst="rect">
            <a:avLst/>
          </a:prstGeom>
        </p:spPr>
      </p:pic>
      <p:pic>
        <p:nvPicPr>
          <p:cNvPr id="3" name="Picture 2"/>
          <p:cNvPicPr>
            <a:picLocks noChangeAspect="1"/>
          </p:cNvPicPr>
          <p:nvPr/>
        </p:nvPicPr>
        <p:blipFill>
          <a:blip r:embed="rId2"/>
          <a:stretch>
            <a:fillRect/>
          </a:stretch>
        </p:blipFill>
        <p:spPr>
          <a:xfrm>
            <a:off x="2116511" y="3111874"/>
            <a:ext cx="9654988" cy="1638300"/>
          </a:xfrm>
          <a:prstGeom prst="rect">
            <a:avLst/>
          </a:prstGeom>
        </p:spPr>
      </p:pic>
      <p:pic>
        <p:nvPicPr>
          <p:cNvPr id="4" name="Picture 3"/>
          <p:cNvPicPr>
            <a:picLocks noChangeAspect="1"/>
          </p:cNvPicPr>
          <p:nvPr/>
        </p:nvPicPr>
        <p:blipFill>
          <a:blip r:embed="rId2"/>
          <a:stretch>
            <a:fillRect/>
          </a:stretch>
        </p:blipFill>
        <p:spPr>
          <a:xfrm>
            <a:off x="2162175" y="5079907"/>
            <a:ext cx="9609324" cy="1019175"/>
          </a:xfrm>
          <a:prstGeom prst="rect">
            <a:avLst/>
          </a:prstGeom>
        </p:spPr>
      </p:pic>
    </p:spTree>
    <p:extLst>
      <p:ext uri="{BB962C8B-B14F-4D97-AF65-F5344CB8AC3E}">
        <p14:creationId xmlns:p14="http://schemas.microsoft.com/office/powerpoint/2010/main" val="309508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09481" y="461122"/>
            <a:ext cx="10004611" cy="933450"/>
          </a:xfrm>
          <a:prstGeom prst="rect">
            <a:avLst/>
          </a:prstGeom>
        </p:spPr>
      </p:pic>
      <p:pic>
        <p:nvPicPr>
          <p:cNvPr id="3" name="Picture 2"/>
          <p:cNvPicPr>
            <a:picLocks noChangeAspect="1"/>
          </p:cNvPicPr>
          <p:nvPr/>
        </p:nvPicPr>
        <p:blipFill>
          <a:blip r:embed="rId2"/>
          <a:stretch>
            <a:fillRect/>
          </a:stretch>
        </p:blipFill>
        <p:spPr>
          <a:xfrm>
            <a:off x="1909482" y="1836784"/>
            <a:ext cx="10004611" cy="2085975"/>
          </a:xfrm>
          <a:prstGeom prst="rect">
            <a:avLst/>
          </a:prstGeom>
        </p:spPr>
      </p:pic>
      <p:pic>
        <p:nvPicPr>
          <p:cNvPr id="4" name="Picture 3"/>
          <p:cNvPicPr>
            <a:picLocks noChangeAspect="1"/>
          </p:cNvPicPr>
          <p:nvPr/>
        </p:nvPicPr>
        <p:blipFill>
          <a:blip r:embed="rId2"/>
          <a:stretch>
            <a:fillRect/>
          </a:stretch>
        </p:blipFill>
        <p:spPr>
          <a:xfrm>
            <a:off x="1909482" y="4364971"/>
            <a:ext cx="10004611" cy="2162175"/>
          </a:xfrm>
          <a:prstGeom prst="rect">
            <a:avLst/>
          </a:prstGeom>
        </p:spPr>
      </p:pic>
    </p:spTree>
    <p:extLst>
      <p:ext uri="{BB962C8B-B14F-4D97-AF65-F5344CB8AC3E}">
        <p14:creationId xmlns:p14="http://schemas.microsoft.com/office/powerpoint/2010/main" val="208833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57095" y="561975"/>
            <a:ext cx="9994246" cy="2686050"/>
          </a:xfrm>
          <a:prstGeom prst="rect">
            <a:avLst/>
          </a:prstGeom>
        </p:spPr>
      </p:pic>
      <p:pic>
        <p:nvPicPr>
          <p:cNvPr id="3" name="Picture 2"/>
          <p:cNvPicPr>
            <a:picLocks noChangeAspect="1"/>
          </p:cNvPicPr>
          <p:nvPr/>
        </p:nvPicPr>
        <p:blipFill>
          <a:blip r:embed="rId2"/>
          <a:stretch>
            <a:fillRect/>
          </a:stretch>
        </p:blipFill>
        <p:spPr>
          <a:xfrm>
            <a:off x="1857095" y="4103595"/>
            <a:ext cx="9994246" cy="2057400"/>
          </a:xfrm>
          <a:prstGeom prst="rect">
            <a:avLst/>
          </a:prstGeom>
        </p:spPr>
      </p:pic>
    </p:spTree>
    <p:extLst>
      <p:ext uri="{BB962C8B-B14F-4D97-AF65-F5344CB8AC3E}">
        <p14:creationId xmlns:p14="http://schemas.microsoft.com/office/powerpoint/2010/main" val="329652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46193" y="569538"/>
            <a:ext cx="9876865" cy="5777473"/>
          </a:xfrm>
          <a:prstGeom prst="rect">
            <a:avLst/>
          </a:prstGeom>
        </p:spPr>
      </p:pic>
    </p:spTree>
    <p:extLst>
      <p:ext uri="{BB962C8B-B14F-4D97-AF65-F5344CB8AC3E}">
        <p14:creationId xmlns:p14="http://schemas.microsoft.com/office/powerpoint/2010/main" val="357321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47009" y="681597"/>
            <a:ext cx="10004332" cy="2124075"/>
          </a:xfrm>
          <a:prstGeom prst="rect">
            <a:avLst/>
          </a:prstGeom>
        </p:spPr>
      </p:pic>
      <p:pic>
        <p:nvPicPr>
          <p:cNvPr id="3" name="Picture 2"/>
          <p:cNvPicPr>
            <a:picLocks noChangeAspect="1"/>
          </p:cNvPicPr>
          <p:nvPr/>
        </p:nvPicPr>
        <p:blipFill>
          <a:blip r:embed="rId2"/>
          <a:stretch>
            <a:fillRect/>
          </a:stretch>
        </p:blipFill>
        <p:spPr>
          <a:xfrm>
            <a:off x="1847009" y="3790390"/>
            <a:ext cx="10004332" cy="2647950"/>
          </a:xfrm>
          <a:prstGeom prst="rect">
            <a:avLst/>
          </a:prstGeom>
        </p:spPr>
      </p:pic>
    </p:spTree>
    <p:extLst>
      <p:ext uri="{BB962C8B-B14F-4D97-AF65-F5344CB8AC3E}">
        <p14:creationId xmlns:p14="http://schemas.microsoft.com/office/powerpoint/2010/main" val="307913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00249" y="1021977"/>
            <a:ext cx="9869021" cy="1981200"/>
          </a:xfrm>
          <a:prstGeom prst="rect">
            <a:avLst/>
          </a:prstGeom>
        </p:spPr>
      </p:pic>
      <p:pic>
        <p:nvPicPr>
          <p:cNvPr id="3" name="Picture 2"/>
          <p:cNvPicPr>
            <a:picLocks noChangeAspect="1"/>
          </p:cNvPicPr>
          <p:nvPr/>
        </p:nvPicPr>
        <p:blipFill>
          <a:blip r:embed="rId2"/>
          <a:stretch>
            <a:fillRect/>
          </a:stretch>
        </p:blipFill>
        <p:spPr>
          <a:xfrm>
            <a:off x="2000248" y="3917856"/>
            <a:ext cx="9869021" cy="1514475"/>
          </a:xfrm>
          <a:prstGeom prst="rect">
            <a:avLst/>
          </a:prstGeom>
        </p:spPr>
      </p:pic>
    </p:spTree>
    <p:extLst>
      <p:ext uri="{BB962C8B-B14F-4D97-AF65-F5344CB8AC3E}">
        <p14:creationId xmlns:p14="http://schemas.microsoft.com/office/powerpoint/2010/main" val="215537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22088" y="1581990"/>
            <a:ext cx="9974076" cy="2600325"/>
          </a:xfrm>
          <a:prstGeom prst="rect">
            <a:avLst/>
          </a:prstGeom>
        </p:spPr>
      </p:pic>
    </p:spTree>
    <p:extLst>
      <p:ext uri="{BB962C8B-B14F-4D97-AF65-F5344CB8AC3E}">
        <p14:creationId xmlns:p14="http://schemas.microsoft.com/office/powerpoint/2010/main" val="3114774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7067" y="328498"/>
            <a:ext cx="11088130" cy="930875"/>
          </a:xfrm>
        </p:spPr>
        <p:txBody>
          <a:bodyPr>
            <a:normAutofit/>
          </a:bodyPr>
          <a:lstStyle/>
          <a:p>
            <a:pPr algn="ctr"/>
            <a:r>
              <a:rPr lang="en-US" b="1" dirty="0">
                <a:latin typeface="Times New Roman" panose="02020603050405020304" pitchFamily="18" charset="0"/>
                <a:cs typeface="Times New Roman" panose="02020603050405020304" pitchFamily="18" charset="0"/>
              </a:rPr>
              <a:t>APPLICATIONS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77066" y="1963652"/>
            <a:ext cx="11302313" cy="5355312"/>
          </a:xfrm>
          <a:prstGeom prst="rect">
            <a:avLst/>
          </a:prstGeom>
          <a:noFill/>
        </p:spPr>
        <p:txBody>
          <a:bodyPr wrap="square" rtlCol="0">
            <a:spAutoFit/>
          </a:bodyPr>
          <a:lstStyle/>
          <a:p>
            <a:pPr marL="571500" lvl="0" indent="-571500" algn="r" rtl="1">
              <a:buFont typeface="Arial" panose="020B0604020202020204" pitchFamily="34" charset="0"/>
              <a:buChar char="•"/>
            </a:pPr>
            <a:r>
              <a:rPr lang="ar-EG" sz="3600" dirty="0">
                <a:latin typeface="Times New Roman" panose="02020603050405020304" pitchFamily="18" charset="0"/>
                <a:cs typeface="Times New Roman" panose="02020603050405020304" pitchFamily="18" charset="0"/>
              </a:rPr>
              <a:t>ا</a:t>
            </a:r>
            <a:r>
              <a:rPr lang="ar-EG" sz="3400" dirty="0">
                <a:latin typeface="Times New Roman" panose="02020603050405020304" pitchFamily="18" charset="0"/>
                <a:cs typeface="Times New Roman" panose="02020603050405020304" pitchFamily="18" charset="0"/>
              </a:rPr>
              <a:t>لقدرية / قول المعتزلة في القدر</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r>
              <a:rPr lang="ar-EG" sz="3400" dirty="0">
                <a:latin typeface="Times New Roman" panose="02020603050405020304" pitchFamily="18" charset="0"/>
                <a:cs typeface="Times New Roman" panose="02020603050405020304" pitchFamily="18" charset="0"/>
              </a:rPr>
              <a:t>قول الجهمية في القدر / الجبرية</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r>
              <a:rPr lang="ar-EG" sz="3400" dirty="0">
                <a:latin typeface="Times New Roman" panose="02020603050405020304" pitchFamily="18" charset="0"/>
                <a:cs typeface="Times New Roman" panose="02020603050405020304" pitchFamily="18" charset="0"/>
              </a:rPr>
              <a:t>الحشوية؟</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r>
              <a:rPr lang="ar-EG" sz="3400" dirty="0">
                <a:latin typeface="Times New Roman" panose="02020603050405020304" pitchFamily="18" charset="0"/>
                <a:cs typeface="Times New Roman" panose="02020603050405020304" pitchFamily="18" charset="0"/>
              </a:rPr>
              <a:t>المعطلة؟</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r>
              <a:rPr lang="ar-EG" sz="3400" dirty="0">
                <a:latin typeface="Times New Roman" panose="02020603050405020304" pitchFamily="18" charset="0"/>
                <a:cs typeface="Times New Roman" panose="02020603050405020304" pitchFamily="18" charset="0"/>
              </a:rPr>
              <a:t>الخوارج</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r>
              <a:rPr lang="ar-EG" sz="3400" dirty="0">
                <a:latin typeface="Times New Roman" panose="02020603050405020304" pitchFamily="18" charset="0"/>
                <a:cs typeface="Times New Roman" panose="02020603050405020304" pitchFamily="18" charset="0"/>
              </a:rPr>
              <a:t>الروافض</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r>
              <a:rPr lang="ar-EG" sz="3400" dirty="0">
                <a:latin typeface="Times New Roman" panose="02020603050405020304" pitchFamily="18" charset="0"/>
                <a:cs typeface="Times New Roman" panose="02020603050405020304" pitchFamily="18" charset="0"/>
              </a:rPr>
              <a:t>النواصب</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r>
              <a:rPr lang="ar-EG" sz="3400" dirty="0" smtClean="0">
                <a:latin typeface="Times New Roman" panose="02020603050405020304" pitchFamily="18" charset="0"/>
                <a:cs typeface="Times New Roman" panose="02020603050405020304" pitchFamily="18" charset="0"/>
              </a:rPr>
              <a:t>القاديانية</a:t>
            </a:r>
            <a:endParaRPr lang="en-US" sz="3400" dirty="0" smtClean="0">
              <a:latin typeface="Times New Roman" panose="02020603050405020304" pitchFamily="18" charset="0"/>
              <a:cs typeface="Times New Roman" panose="02020603050405020304" pitchFamily="18" charset="0"/>
            </a:endParaRPr>
          </a:p>
          <a:p>
            <a:pPr marL="457200" indent="-457200" algn="r" rtl="1">
              <a:buFont typeface="Arial" panose="020B0604020202020204" pitchFamily="34" charset="0"/>
              <a:buChar char="•"/>
            </a:pPr>
            <a:r>
              <a:rPr lang="ar-EG" sz="3400" dirty="0">
                <a:latin typeface="Times New Roman" panose="02020603050405020304" pitchFamily="18" charset="0"/>
                <a:cs typeface="Times New Roman" panose="02020603050405020304" pitchFamily="18" charset="0"/>
              </a:rPr>
              <a:t>تساوي الأديان؟</a:t>
            </a:r>
            <a:endParaRPr lang="en-US" sz="3400" dirty="0">
              <a:latin typeface="Times New Roman" panose="02020603050405020304" pitchFamily="18" charset="0"/>
              <a:cs typeface="Times New Roman" panose="02020603050405020304" pitchFamily="18" charset="0"/>
            </a:endParaRPr>
          </a:p>
          <a:p>
            <a:pPr marL="457200" lvl="0" indent="-457200" algn="r" rtl="1">
              <a:buFont typeface="Arial" panose="020B0604020202020204" pitchFamily="34" charset="0"/>
              <a:buChar char="•"/>
            </a:pPr>
            <a:endParaRPr lang="en-US" sz="340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1322918" y="1093736"/>
            <a:ext cx="5785454" cy="646331"/>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Examples </a:t>
            </a:r>
            <a:r>
              <a:rPr lang="en-US" sz="3600" b="1" dirty="0" smtClean="0">
                <a:latin typeface="Times New Roman" panose="02020603050405020304" pitchFamily="18" charset="0"/>
                <a:cs typeface="Times New Roman" panose="02020603050405020304" pitchFamily="18" charset="0"/>
              </a:rPr>
              <a:t>of       </a:t>
            </a:r>
            <a:r>
              <a:rPr lang="ar-EG" sz="3600" b="1" dirty="0">
                <a:latin typeface="Times New Roman" panose="02020603050405020304" pitchFamily="18" charset="0"/>
                <a:cs typeface="Times New Roman" panose="02020603050405020304" pitchFamily="18" charset="0"/>
              </a:rPr>
              <a:t>بدعة </a:t>
            </a:r>
            <a:r>
              <a:rPr lang="ar-EG" sz="3600" b="1" dirty="0" smtClean="0">
                <a:latin typeface="Times New Roman" panose="02020603050405020304" pitchFamily="18" charset="0"/>
                <a:cs typeface="Times New Roman" panose="02020603050405020304" pitchFamily="18" charset="0"/>
              </a:rPr>
              <a:t>مذمومة</a:t>
            </a:r>
            <a:r>
              <a:rPr lang="en-US" sz="3600" b="1"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552326" y="1378877"/>
            <a:ext cx="2776152" cy="584775"/>
          </a:xfrm>
          <a:prstGeom prst="rect">
            <a:avLst/>
          </a:prstGeom>
          <a:noFill/>
        </p:spPr>
        <p:txBody>
          <a:bodyPr wrap="square" rtlCol="0">
            <a:spAutoFit/>
          </a:bodyPr>
          <a:lstStyle/>
          <a:p>
            <a:pPr algn="ctr"/>
            <a:r>
              <a:rPr lang="ar-EG" sz="3200" b="1" dirty="0">
                <a:latin typeface="Times New Roman" panose="02020603050405020304" pitchFamily="18" charset="0"/>
                <a:cs typeface="Times New Roman" panose="02020603050405020304" pitchFamily="18" charset="0"/>
              </a:rPr>
              <a:t>في العقيدة</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07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5291" y="783771"/>
            <a:ext cx="11358281" cy="5780315"/>
          </a:xfrm>
        </p:spPr>
        <p:txBody>
          <a:bodyPr>
            <a:normAutofit fontScale="90000"/>
          </a:bodyPr>
          <a:lstStyle/>
          <a:p>
            <a:pPr algn="r" rtl="1"/>
            <a:r>
              <a:rPr lang="ar-SA" sz="2400" b="1" dirty="0" smtClean="0">
                <a:solidFill>
                  <a:schemeClr val="tx1"/>
                </a:solidFill>
                <a:latin typeface="Times New Roman" panose="02020603050405020304" pitchFamily="18" charset="0"/>
                <a:cs typeface="Times New Roman" panose="02020603050405020304" pitchFamily="18" charset="0"/>
              </a:rPr>
              <a:t>1</a:t>
            </a:r>
            <a:r>
              <a:rPr lang="ar-S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ar-EG" sz="2400" dirty="0" smtClean="0">
                <a:solidFill>
                  <a:schemeClr val="tx1"/>
                </a:solidFill>
                <a:latin typeface="Times New Roman" panose="02020603050405020304" pitchFamily="18" charset="0"/>
                <a:cs typeface="Times New Roman" panose="02020603050405020304" pitchFamily="18" charset="0"/>
              </a:rPr>
              <a:t>"إن خير الحديث كتاب الله وخير الهدي هدي محمد صلى الله عليه وسلم </a:t>
            </a:r>
            <a:r>
              <a:rPr lang="ar-SA" sz="2400" dirty="0" smtClean="0">
                <a:solidFill>
                  <a:schemeClr val="tx1"/>
                </a:solidFill>
                <a:latin typeface="Times New Roman" panose="02020603050405020304" pitchFamily="18" charset="0"/>
                <a:cs typeface="Times New Roman" panose="02020603050405020304" pitchFamily="18" charset="0"/>
              </a:rPr>
              <a:t>    	</a:t>
            </a:r>
            <a:r>
              <a:rPr lang="ar-EG" sz="2400" dirty="0" smtClean="0">
                <a:solidFill>
                  <a:schemeClr val="tx1"/>
                </a:solidFill>
                <a:latin typeface="Times New Roman" panose="02020603050405020304" pitchFamily="18" charset="0"/>
                <a:cs typeface="Times New Roman" panose="02020603050405020304" pitchFamily="18" charset="0"/>
              </a:rPr>
              <a:t>وشر الأمور محدثاتها </a:t>
            </a:r>
            <a:r>
              <a:rPr lang="ar-EG" sz="2400" b="1" dirty="0" smtClean="0">
                <a:solidFill>
                  <a:schemeClr val="tx1"/>
                </a:solidFill>
                <a:latin typeface="Times New Roman" panose="02020603050405020304" pitchFamily="18" charset="0"/>
                <a:cs typeface="Times New Roman" panose="02020603050405020304" pitchFamily="18" charset="0"/>
              </a:rPr>
              <a:t>وكل بدعة ضلالة</a:t>
            </a:r>
            <a:r>
              <a:rPr lang="ar-EG" sz="2400" dirty="0" smtClean="0">
                <a:solidFill>
                  <a:schemeClr val="tx1"/>
                </a:solidFill>
                <a:latin typeface="Times New Roman" panose="02020603050405020304" pitchFamily="18" charset="0"/>
                <a:cs typeface="Times New Roman" panose="02020603050405020304" pitchFamily="18" charset="0"/>
              </a:rPr>
              <a:t>"</a:t>
            </a:r>
            <a:r>
              <a:rPr lang="ar-SA" sz="2400" dirty="0" smtClean="0">
                <a:solidFill>
                  <a:schemeClr val="tx1"/>
                </a:solidFill>
                <a:latin typeface="Times New Roman" panose="02020603050405020304" pitchFamily="18" charset="0"/>
                <a:cs typeface="Times New Roman" panose="02020603050405020304" pitchFamily="18" charset="0"/>
              </a:rPr>
              <a:t> م</a:t>
            </a:r>
            <a:br>
              <a:rPr lang="ar-SA" sz="2400" dirty="0" smtClean="0">
                <a:solidFill>
                  <a:schemeClr val="tx1"/>
                </a:solidFill>
                <a:latin typeface="Times New Roman" panose="02020603050405020304" pitchFamily="18" charset="0"/>
                <a:cs typeface="Times New Roman" panose="02020603050405020304" pitchFamily="18" charset="0"/>
              </a:rPr>
            </a:br>
            <a:r>
              <a:rPr lang="ar-SA" sz="2400" b="1" dirty="0" smtClean="0">
                <a:solidFill>
                  <a:schemeClr val="tx1"/>
                </a:solidFill>
                <a:latin typeface="Times New Roman" panose="02020603050405020304" pitchFamily="18" charset="0"/>
                <a:cs typeface="Times New Roman" panose="02020603050405020304" pitchFamily="18" charset="0"/>
              </a:rPr>
              <a:t>2</a:t>
            </a:r>
            <a:r>
              <a:rPr lang="en-US" sz="2400" b="1" dirty="0" smtClean="0">
                <a:solidFill>
                  <a:schemeClr val="tx1"/>
                </a:solidFill>
                <a:latin typeface="Times New Roman" panose="02020603050405020304" pitchFamily="18" charset="0"/>
                <a:cs typeface="Times New Roman" panose="02020603050405020304" pitchFamily="18" charset="0"/>
              </a:rPr>
              <a:t> </a:t>
            </a:r>
            <a:r>
              <a:rPr lang="ar-S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ar-EG" sz="2400" b="1" u="dbl" dirty="0" smtClean="0">
                <a:latin typeface="Times New Roman" panose="02020603050405020304" pitchFamily="18" charset="0"/>
                <a:cs typeface="Times New Roman" panose="02020603050405020304" pitchFamily="18" charset="0"/>
              </a:rPr>
              <a:t>كل محدثة بدعة</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b="1" u="dbl" dirty="0" smtClean="0">
                <a:latin typeface="Times New Roman" panose="02020603050405020304" pitchFamily="18" charset="0"/>
                <a:cs typeface="Times New Roman" panose="02020603050405020304" pitchFamily="18" charset="0"/>
              </a:rPr>
              <a:t>وكل بدعة ضلالة</a:t>
            </a:r>
            <a:r>
              <a:rPr lang="ar-EG" sz="2400" b="1"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وكل ضلالة في النار"</a:t>
            </a:r>
            <a:r>
              <a:rPr lang="ar-SA" sz="2400" b="1" dirty="0" smtClean="0">
                <a:solidFill>
                  <a:schemeClr val="tx1"/>
                </a:solidFill>
                <a:latin typeface="Times New Roman" panose="02020603050405020304" pitchFamily="18" charset="0"/>
                <a:cs typeface="Times New Roman" panose="02020603050405020304" pitchFamily="18" charset="0"/>
              </a:rPr>
              <a:t/>
            </a:r>
            <a:br>
              <a:rPr lang="ar-SA" sz="2400" b="1" dirty="0" smtClean="0">
                <a:solidFill>
                  <a:schemeClr val="tx1"/>
                </a:solidFill>
                <a:latin typeface="Times New Roman" panose="02020603050405020304" pitchFamily="18" charset="0"/>
                <a:cs typeface="Times New Roman" panose="02020603050405020304" pitchFamily="18" charset="0"/>
              </a:rPr>
            </a:br>
            <a:r>
              <a:rPr lang="ar-SA" sz="2400" b="1" dirty="0" smtClean="0">
                <a:solidFill>
                  <a:schemeClr val="tx1"/>
                </a:solidFill>
                <a:latin typeface="Times New Roman" panose="02020603050405020304" pitchFamily="18" charset="0"/>
                <a:cs typeface="Times New Roman" panose="02020603050405020304" pitchFamily="18" charset="0"/>
              </a:rPr>
              <a:t>3 </a:t>
            </a:r>
            <a:r>
              <a:rPr lang="ar-EG"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"من</a:t>
            </a:r>
            <a:r>
              <a:rPr lang="ar-EG" sz="2400" u="sng" dirty="0" smtClean="0">
                <a:latin typeface="Times New Roman" panose="02020603050405020304" pitchFamily="18" charset="0"/>
                <a:cs typeface="Times New Roman" panose="02020603050405020304" pitchFamily="18" charset="0"/>
              </a:rPr>
              <a:t> أحدث </a:t>
            </a:r>
            <a:r>
              <a:rPr lang="ar-EG" sz="2400" dirty="0" smtClean="0">
                <a:latin typeface="Times New Roman" panose="02020603050405020304" pitchFamily="18" charset="0"/>
                <a:cs typeface="Times New Roman" panose="02020603050405020304" pitchFamily="18" charset="0"/>
              </a:rPr>
              <a:t>في </a:t>
            </a:r>
            <a:r>
              <a:rPr lang="ar-EG" sz="2400" u="sng" dirty="0" smtClean="0">
                <a:latin typeface="Times New Roman" panose="02020603050405020304" pitchFamily="18" charset="0"/>
                <a:cs typeface="Times New Roman" panose="02020603050405020304" pitchFamily="18" charset="0"/>
              </a:rPr>
              <a:t>أمرنا/ديننا</a:t>
            </a:r>
            <a:r>
              <a:rPr lang="ar-EG" sz="2400" dirty="0" smtClean="0">
                <a:latin typeface="Times New Roman" panose="02020603050405020304" pitchFamily="18" charset="0"/>
                <a:cs typeface="Times New Roman" panose="02020603050405020304" pitchFamily="18" charset="0"/>
              </a:rPr>
              <a:t> هذا </a:t>
            </a:r>
            <a:r>
              <a:rPr lang="ar-EG" sz="2400" b="1" u="sng" dirty="0" smtClean="0">
                <a:latin typeface="Times New Roman" panose="02020603050405020304" pitchFamily="18" charset="0"/>
                <a:cs typeface="Times New Roman" panose="02020603050405020304" pitchFamily="18" charset="0"/>
              </a:rPr>
              <a:t>ما ليس</a:t>
            </a:r>
            <a:r>
              <a:rPr lang="ar-EG" sz="2400" b="1" dirty="0" smtClean="0">
                <a:latin typeface="Times New Roman" panose="02020603050405020304" pitchFamily="18" charset="0"/>
                <a:cs typeface="Times New Roman" panose="02020603050405020304" pitchFamily="18" charset="0"/>
              </a:rPr>
              <a:t> منه </a:t>
            </a:r>
            <a:r>
              <a:rPr lang="ar-EG" sz="2400" dirty="0" smtClean="0">
                <a:latin typeface="Times New Roman" panose="02020603050405020304" pitchFamily="18" charset="0"/>
                <a:cs typeface="Times New Roman" panose="02020603050405020304" pitchFamily="18" charset="0"/>
              </a:rPr>
              <a:t>فهو رد“</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ar-SA"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"من </a:t>
            </a:r>
            <a:r>
              <a:rPr lang="ar-EG" sz="2400" u="sng" dirty="0" smtClean="0">
                <a:latin typeface="Times New Roman" panose="02020603050405020304" pitchFamily="18" charset="0"/>
                <a:cs typeface="Times New Roman" panose="02020603050405020304" pitchFamily="18" charset="0"/>
              </a:rPr>
              <a:t>عمل</a:t>
            </a:r>
            <a:r>
              <a:rPr lang="ar-EG" sz="2400" dirty="0" smtClean="0">
                <a:latin typeface="Times New Roman" panose="02020603050405020304" pitchFamily="18" charset="0"/>
                <a:cs typeface="Times New Roman" panose="02020603050405020304" pitchFamily="18" charset="0"/>
              </a:rPr>
              <a:t> </a:t>
            </a:r>
            <a:r>
              <a:rPr lang="ar-EG" sz="2400" u="sng" dirty="0" smtClean="0">
                <a:latin typeface="Times New Roman" panose="02020603050405020304" pitchFamily="18" charset="0"/>
                <a:cs typeface="Times New Roman" panose="02020603050405020304" pitchFamily="18" charset="0"/>
              </a:rPr>
              <a:t>عملا </a:t>
            </a:r>
            <a:r>
              <a:rPr lang="ar-EG" sz="2400" b="1" u="sng" dirty="0" smtClean="0">
                <a:latin typeface="Times New Roman" panose="02020603050405020304" pitchFamily="18" charset="0"/>
                <a:cs typeface="Times New Roman" panose="02020603050405020304" pitchFamily="18" charset="0"/>
              </a:rPr>
              <a:t>ليس عليه أمرنا</a:t>
            </a:r>
            <a:r>
              <a:rPr lang="ar-EG" sz="2400" dirty="0" smtClean="0">
                <a:latin typeface="Times New Roman" panose="02020603050405020304" pitchFamily="18" charset="0"/>
                <a:cs typeface="Times New Roman" panose="02020603050405020304" pitchFamily="18" charset="0"/>
              </a:rPr>
              <a:t> فهو رد"</a:t>
            </a: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ar-SA" sz="2400" b="1" dirty="0" smtClean="0">
                <a:solidFill>
                  <a:schemeClr val="tx1"/>
                </a:solidFill>
                <a:latin typeface="Times New Roman" panose="02020603050405020304" pitchFamily="18" charset="0"/>
                <a:cs typeface="Times New Roman" panose="02020603050405020304" pitchFamily="18" charset="0"/>
              </a:rPr>
              <a:t>4 </a:t>
            </a:r>
            <a:r>
              <a:rPr lang="en-US" sz="2400" b="1" dirty="0" smtClean="0">
                <a:solidFill>
                  <a:schemeClr val="tx1"/>
                </a:solidFill>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"إعلم </a:t>
            </a:r>
            <a:r>
              <a:rPr lang="ar-EG" sz="2400" dirty="0">
                <a:latin typeface="Times New Roman" panose="02020603050405020304" pitchFamily="18" charset="0"/>
                <a:cs typeface="Times New Roman" panose="02020603050405020304" pitchFamily="18" charset="0"/>
              </a:rPr>
              <a:t>يا بلال"! قال ما أعلم يا رسول الله؟ قال: "أنه من </a:t>
            </a:r>
            <a:r>
              <a:rPr lang="ar-EG" sz="2400" u="sng" dirty="0">
                <a:latin typeface="Times New Roman" panose="02020603050405020304" pitchFamily="18" charset="0"/>
                <a:cs typeface="Times New Roman" panose="02020603050405020304" pitchFamily="18" charset="0"/>
              </a:rPr>
              <a:t>أحيا</a:t>
            </a:r>
            <a:r>
              <a:rPr lang="ar-EG" sz="2400" dirty="0">
                <a:latin typeface="Times New Roman" panose="02020603050405020304" pitchFamily="18" charset="0"/>
                <a:cs typeface="Times New Roman" panose="02020603050405020304" pitchFamily="18" charset="0"/>
              </a:rPr>
              <a:t> </a:t>
            </a:r>
            <a:r>
              <a:rPr lang="ar-EG" sz="2400" u="sng" dirty="0">
                <a:latin typeface="Times New Roman" panose="02020603050405020304" pitchFamily="18" charset="0"/>
                <a:cs typeface="Times New Roman" panose="02020603050405020304" pitchFamily="18" charset="0"/>
              </a:rPr>
              <a:t>سنة</a:t>
            </a:r>
            <a:r>
              <a:rPr lang="ar-EG" sz="2400" dirty="0">
                <a:latin typeface="Times New Roman" panose="02020603050405020304" pitchFamily="18" charset="0"/>
                <a:cs typeface="Times New Roman" panose="02020603050405020304" pitchFamily="18" charset="0"/>
              </a:rPr>
              <a:t> من </a:t>
            </a:r>
            <a:r>
              <a:rPr lang="ar-SA" sz="2400" dirty="0">
                <a:latin typeface="Times New Roman" panose="02020603050405020304" pitchFamily="18" charset="0"/>
                <a:cs typeface="Times New Roman" panose="02020603050405020304" pitchFamily="18" charset="0"/>
              </a:rPr>
              <a:t/>
            </a:r>
            <a:br>
              <a:rPr lang="ar-SA"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سنتي </a:t>
            </a:r>
            <a:r>
              <a:rPr lang="ar-EG" sz="2400" dirty="0">
                <a:latin typeface="Times New Roman" panose="02020603050405020304" pitchFamily="18" charset="0"/>
                <a:cs typeface="Times New Roman" panose="02020603050405020304" pitchFamily="18" charset="0"/>
              </a:rPr>
              <a:t>قد اميتت بعدي كان له من الأجر مثل من عمل بها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ومن </a:t>
            </a:r>
            <a:r>
              <a:rPr lang="ar-EG" sz="2400" b="1" u="sng" dirty="0">
                <a:latin typeface="Times New Roman" panose="02020603050405020304" pitchFamily="18" charset="0"/>
                <a:cs typeface="Times New Roman" panose="02020603050405020304" pitchFamily="18" charset="0"/>
              </a:rPr>
              <a:t>ابتدع بدعة ضلالة</a:t>
            </a:r>
            <a:r>
              <a:rPr lang="ar-EG" sz="2400" dirty="0">
                <a:latin typeface="Times New Roman" panose="02020603050405020304" pitchFamily="18" charset="0"/>
                <a:cs typeface="Times New Roman" panose="02020603050405020304" pitchFamily="18" charset="0"/>
              </a:rPr>
              <a:t> </a:t>
            </a:r>
            <a:r>
              <a:rPr lang="ar-EG" sz="2400" b="1" u="sng" dirty="0">
                <a:latin typeface="Times New Roman" panose="02020603050405020304" pitchFamily="18" charset="0"/>
                <a:cs typeface="Times New Roman" panose="02020603050405020304" pitchFamily="18" charset="0"/>
              </a:rPr>
              <a:t>لا يرضاها</a:t>
            </a:r>
            <a:r>
              <a:rPr lang="ar-EG" sz="2400" b="1" dirty="0">
                <a:latin typeface="Times New Roman" panose="02020603050405020304" pitchFamily="18" charset="0"/>
                <a:cs typeface="Times New Roman" panose="02020603050405020304" pitchFamily="18" charset="0"/>
              </a:rPr>
              <a:t> </a:t>
            </a:r>
            <a:r>
              <a:rPr lang="ar-EG" sz="2400" b="1" u="sng" dirty="0">
                <a:latin typeface="Times New Roman" panose="02020603050405020304" pitchFamily="18" charset="0"/>
                <a:cs typeface="Times New Roman" panose="02020603050405020304" pitchFamily="18" charset="0"/>
              </a:rPr>
              <a:t>الله ورسوله</a:t>
            </a:r>
            <a:r>
              <a:rPr lang="ar-EG" sz="2400" b="1" dirty="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 كان عليه مثل آثام من </a:t>
            </a:r>
            <a:r>
              <a:rPr lang="ar-SA" sz="2400" dirty="0">
                <a:latin typeface="Times New Roman" panose="02020603050405020304" pitchFamily="18" charset="0"/>
                <a:cs typeface="Times New Roman" panose="02020603050405020304" pitchFamily="18" charset="0"/>
              </a:rPr>
              <a:t/>
            </a:r>
            <a:br>
              <a:rPr lang="ar-SA"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عمل </a:t>
            </a:r>
            <a:r>
              <a:rPr lang="ar-EG" sz="2400" dirty="0">
                <a:latin typeface="Times New Roman" panose="02020603050405020304" pitchFamily="18" charset="0"/>
                <a:cs typeface="Times New Roman" panose="02020603050405020304" pitchFamily="18" charset="0"/>
              </a:rPr>
              <a:t>بها لا ينقص ذلك من أوزارهم </a:t>
            </a:r>
            <a:r>
              <a:rPr lang="ar-EG" sz="2400" dirty="0" smtClean="0">
                <a:latin typeface="Times New Roman" panose="02020603050405020304" pitchFamily="18" charset="0"/>
                <a:cs typeface="Times New Roman" panose="02020603050405020304" pitchFamily="18" charset="0"/>
              </a:rPr>
              <a:t>شيئا«</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ar-SA" sz="2400" b="1" dirty="0" smtClean="0">
                <a:latin typeface="Times New Roman" panose="02020603050405020304" pitchFamily="18" charset="0"/>
                <a:cs typeface="Times New Roman" panose="02020603050405020304" pitchFamily="18" charset="0"/>
              </a:rPr>
              <a:t>5</a:t>
            </a: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a:t>
            </a:r>
            <a:r>
              <a:rPr lang="ar-EG" sz="2400" dirty="0">
                <a:latin typeface="Times New Roman" panose="02020603050405020304" pitchFamily="18" charset="0"/>
                <a:cs typeface="Times New Roman" panose="02020603050405020304" pitchFamily="18" charset="0"/>
              </a:rPr>
              <a:t>من </a:t>
            </a:r>
            <a:r>
              <a:rPr lang="ar-EG" sz="2400" u="dbl" dirty="0">
                <a:latin typeface="Times New Roman" panose="02020603050405020304" pitchFamily="18" charset="0"/>
                <a:cs typeface="Times New Roman" panose="02020603050405020304" pitchFamily="18" charset="0"/>
              </a:rPr>
              <a:t>سنّ</a:t>
            </a:r>
            <a:r>
              <a:rPr lang="ar-EG" sz="2400" dirty="0">
                <a:latin typeface="Times New Roman" panose="02020603050405020304" pitchFamily="18" charset="0"/>
                <a:cs typeface="Times New Roman" panose="02020603050405020304" pitchFamily="18" charset="0"/>
              </a:rPr>
              <a:t> في </a:t>
            </a:r>
            <a:r>
              <a:rPr lang="ar-EG" sz="2400" u="dbl" dirty="0">
                <a:latin typeface="Times New Roman" panose="02020603050405020304" pitchFamily="18" charset="0"/>
                <a:cs typeface="Times New Roman" panose="02020603050405020304" pitchFamily="18" charset="0"/>
              </a:rPr>
              <a:t>الإسلام</a:t>
            </a:r>
            <a:r>
              <a:rPr lang="ar-EG" sz="2400" dirty="0">
                <a:latin typeface="Times New Roman" panose="02020603050405020304" pitchFamily="18" charset="0"/>
                <a:cs typeface="Times New Roman" panose="02020603050405020304" pitchFamily="18" charset="0"/>
              </a:rPr>
              <a:t> </a:t>
            </a:r>
            <a:r>
              <a:rPr lang="ar-EG" sz="2400" b="1" u="sng" dirty="0">
                <a:latin typeface="Times New Roman" panose="02020603050405020304" pitchFamily="18" charset="0"/>
                <a:cs typeface="Times New Roman" panose="02020603050405020304" pitchFamily="18" charset="0"/>
              </a:rPr>
              <a:t>سنة حسنة</a:t>
            </a:r>
            <a:r>
              <a:rPr lang="ar-EG" sz="2400" b="1" dirty="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 فله أجرها وأجر من عمل بها بعده من غير أن ينقص من أجورهم شئ،</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ومن </a:t>
            </a:r>
            <a:r>
              <a:rPr lang="ar-EG" sz="2400" u="dbl" dirty="0">
                <a:latin typeface="Times New Roman" panose="02020603050405020304" pitchFamily="18" charset="0"/>
                <a:cs typeface="Times New Roman" panose="02020603050405020304" pitchFamily="18" charset="0"/>
              </a:rPr>
              <a:t>سنّ</a:t>
            </a:r>
            <a:r>
              <a:rPr lang="ar-EG" sz="2400" dirty="0">
                <a:latin typeface="Times New Roman" panose="02020603050405020304" pitchFamily="18" charset="0"/>
                <a:cs typeface="Times New Roman" panose="02020603050405020304" pitchFamily="18" charset="0"/>
              </a:rPr>
              <a:t> في </a:t>
            </a:r>
            <a:r>
              <a:rPr lang="ar-EG" sz="2400" u="dbl" dirty="0">
                <a:latin typeface="Times New Roman" panose="02020603050405020304" pitchFamily="18" charset="0"/>
                <a:cs typeface="Times New Roman" panose="02020603050405020304" pitchFamily="18" charset="0"/>
              </a:rPr>
              <a:t>الإسلام</a:t>
            </a:r>
            <a:r>
              <a:rPr lang="ar-EG" sz="2400" dirty="0">
                <a:latin typeface="Times New Roman" panose="02020603050405020304" pitchFamily="18" charset="0"/>
                <a:cs typeface="Times New Roman" panose="02020603050405020304" pitchFamily="18" charset="0"/>
              </a:rPr>
              <a:t> </a:t>
            </a:r>
            <a:r>
              <a:rPr lang="ar-EG" sz="2400" b="1" u="sng" dirty="0">
                <a:latin typeface="Times New Roman" panose="02020603050405020304" pitchFamily="18" charset="0"/>
                <a:cs typeface="Times New Roman" panose="02020603050405020304" pitchFamily="18" charset="0"/>
              </a:rPr>
              <a:t>سنة سيئة</a:t>
            </a:r>
            <a:r>
              <a:rPr lang="ar-EG" sz="2400" b="1" dirty="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كان عليه وزرها ووزر من عمل بها بعده من غير أن ينقص من أوزارهم شئ"</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a:t>
            </a:r>
            <a:r>
              <a:rPr lang="ar-EG" sz="2400" dirty="0">
                <a:latin typeface="Times New Roman" panose="02020603050405020304" pitchFamily="18" charset="0"/>
                <a:cs typeface="Times New Roman" panose="02020603050405020304" pitchFamily="18" charset="0"/>
              </a:rPr>
              <a:t>من </a:t>
            </a:r>
            <a:r>
              <a:rPr lang="ar-EG" sz="2400" b="1" u="sng" dirty="0">
                <a:latin typeface="Times New Roman" panose="02020603050405020304" pitchFamily="18" charset="0"/>
                <a:cs typeface="Times New Roman" panose="02020603050405020304" pitchFamily="18" charset="0"/>
              </a:rPr>
              <a:t>سن</a:t>
            </a:r>
            <a:r>
              <a:rPr lang="ar-SA" sz="2400" b="1" u="sng" dirty="0">
                <a:latin typeface="Times New Roman" panose="02020603050405020304" pitchFamily="18" charset="0"/>
                <a:cs typeface="Times New Roman" panose="02020603050405020304" pitchFamily="18" charset="0"/>
              </a:rPr>
              <a:t>ّ</a:t>
            </a:r>
            <a:r>
              <a:rPr lang="ar-EG" sz="2400" b="1" u="sng" dirty="0">
                <a:latin typeface="Times New Roman" panose="02020603050405020304" pitchFamily="18" charset="0"/>
                <a:cs typeface="Times New Roman" panose="02020603050405020304" pitchFamily="18" charset="0"/>
              </a:rPr>
              <a:t> خيرا</a:t>
            </a:r>
            <a:r>
              <a:rPr lang="ar-EG" sz="2400" b="1" dirty="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فاستنّ به كان له أجره ومن أجور من تبعه...</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ومن </a:t>
            </a:r>
            <a:r>
              <a:rPr lang="ar-EG" sz="2400" b="1" u="sng" dirty="0">
                <a:latin typeface="Times New Roman" panose="02020603050405020304" pitchFamily="18" charset="0"/>
                <a:cs typeface="Times New Roman" panose="02020603050405020304" pitchFamily="18" charset="0"/>
              </a:rPr>
              <a:t>سنّ شرا</a:t>
            </a:r>
            <a:r>
              <a:rPr lang="ar-EG" sz="2400" b="1" dirty="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فاستنّ به كان عليه وزره ومن أوزار من تبعه</a:t>
            </a:r>
            <a:r>
              <a:rPr lang="ar-EG"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ar-SA" sz="2400" b="1" dirty="0" smtClean="0">
                <a:latin typeface="Times New Roman" panose="02020603050405020304" pitchFamily="18" charset="0"/>
                <a:cs typeface="Times New Roman" panose="02020603050405020304" pitchFamily="18" charset="0"/>
              </a:rPr>
              <a:t>6</a:t>
            </a: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a:t>
            </a:r>
            <a:r>
              <a:rPr lang="ar-EG" sz="2400" dirty="0">
                <a:latin typeface="Times New Roman" panose="02020603050405020304" pitchFamily="18" charset="0"/>
                <a:cs typeface="Times New Roman" panose="02020603050405020304" pitchFamily="18" charset="0"/>
              </a:rPr>
              <a:t>ومن </a:t>
            </a:r>
            <a:r>
              <a:rPr lang="ar-EG" sz="2400" b="1" u="sng" dirty="0">
                <a:latin typeface="Times New Roman" panose="02020603050405020304" pitchFamily="18" charset="0"/>
                <a:cs typeface="Times New Roman" panose="02020603050405020304" pitchFamily="18" charset="0"/>
              </a:rPr>
              <a:t>أحيا سنتي</a:t>
            </a:r>
            <a:r>
              <a:rPr lang="ar-EG" sz="2400" b="1" dirty="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فقد أحياني/أحبني</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ومن </a:t>
            </a:r>
            <a:r>
              <a:rPr lang="ar-EG" sz="2400" dirty="0">
                <a:latin typeface="Times New Roman" panose="02020603050405020304" pitchFamily="18" charset="0"/>
                <a:cs typeface="Times New Roman" panose="02020603050405020304" pitchFamily="18" charset="0"/>
              </a:rPr>
              <a:t>أحياني/أحبني كان معي في </a:t>
            </a:r>
            <a:r>
              <a:rPr lang="ar-EG" sz="2400" dirty="0" smtClean="0">
                <a:latin typeface="Times New Roman" panose="02020603050405020304" pitchFamily="18" charset="0"/>
                <a:cs typeface="Times New Roman" panose="02020603050405020304" pitchFamily="18" charset="0"/>
              </a:rPr>
              <a:t>الجنة</a:t>
            </a:r>
            <a:r>
              <a:rPr lang="ar-EG" sz="2400" dirty="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ar-SA" sz="2400" b="1" dirty="0" smtClean="0">
                <a:latin typeface="Times New Roman" panose="02020603050405020304" pitchFamily="18" charset="0"/>
                <a:cs typeface="Times New Roman" panose="02020603050405020304" pitchFamily="18" charset="0"/>
              </a:rPr>
              <a:t>7</a:t>
            </a: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a:t>
            </a:r>
            <a:r>
              <a:rPr lang="ar-EG" sz="2400" dirty="0">
                <a:latin typeface="Times New Roman" panose="02020603050405020304" pitchFamily="18" charset="0"/>
                <a:cs typeface="Times New Roman" panose="02020603050405020304" pitchFamily="18" charset="0"/>
              </a:rPr>
              <a:t>إنه </a:t>
            </a:r>
            <a:r>
              <a:rPr lang="ar-EG" sz="2400" b="1" dirty="0">
                <a:latin typeface="Times New Roman" panose="02020603050405020304" pitchFamily="18" charset="0"/>
                <a:cs typeface="Times New Roman" panose="02020603050405020304" pitchFamily="18" charset="0"/>
              </a:rPr>
              <a:t>قد </a:t>
            </a:r>
            <a:r>
              <a:rPr lang="ar-EG" sz="2400" b="1" u="dbl" dirty="0">
                <a:latin typeface="Times New Roman" panose="02020603050405020304" pitchFamily="18" charset="0"/>
                <a:cs typeface="Times New Roman" panose="02020603050405020304" pitchFamily="18" charset="0"/>
              </a:rPr>
              <a:t>سن</a:t>
            </a:r>
            <a:r>
              <a:rPr lang="ar-EG" sz="2400" b="1" dirty="0">
                <a:latin typeface="Times New Roman" panose="02020603050405020304" pitchFamily="18" charset="0"/>
                <a:cs typeface="Times New Roman" panose="02020603050405020304" pitchFamily="18" charset="0"/>
              </a:rPr>
              <a:t> </a:t>
            </a:r>
            <a:r>
              <a:rPr lang="ar-EG" sz="2400" b="1" u="sng" dirty="0">
                <a:latin typeface="Times New Roman" panose="02020603050405020304" pitchFamily="18" charset="0"/>
                <a:cs typeface="Times New Roman" panose="02020603050405020304" pitchFamily="18" charset="0"/>
              </a:rPr>
              <a:t>لكم معاذ</a:t>
            </a:r>
            <a:r>
              <a:rPr lang="ar-EG" sz="2400" b="1" dirty="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فهكذا </a:t>
            </a:r>
            <a:r>
              <a:rPr lang="ar-EG" sz="2400" b="1" dirty="0" smtClean="0">
                <a:latin typeface="Times New Roman" panose="02020603050405020304" pitchFamily="18" charset="0"/>
                <a:cs typeface="Times New Roman" panose="02020603050405020304" pitchFamily="18" charset="0"/>
              </a:rPr>
              <a:t>فاصنعوا</a:t>
            </a:r>
            <a:r>
              <a:rPr lang="ar-EG"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dirty="0" smtClean="0">
                <a:latin typeface="Times New Roman" panose="02020603050405020304" pitchFamily="18" charset="0"/>
                <a:cs typeface="Times New Roman" panose="02020603050405020304" pitchFamily="18" charset="0"/>
              </a:rPr>
              <a:t>".....</a:t>
            </a:r>
            <a:r>
              <a:rPr lang="ar-EG" sz="2400" dirty="0">
                <a:latin typeface="Times New Roman" panose="02020603050405020304" pitchFamily="18" charset="0"/>
                <a:cs typeface="Times New Roman" panose="02020603050405020304" pitchFamily="18" charset="0"/>
              </a:rPr>
              <a:t>قد </a:t>
            </a:r>
            <a:r>
              <a:rPr lang="ar-EG" sz="2400" b="1" u="dbl" dirty="0">
                <a:latin typeface="Times New Roman" panose="02020603050405020304" pitchFamily="18" charset="0"/>
                <a:cs typeface="Times New Roman" panose="02020603050405020304" pitchFamily="18" charset="0"/>
              </a:rPr>
              <a:t>سن لكم</a:t>
            </a:r>
            <a:r>
              <a:rPr lang="ar-EG" sz="2400" b="1" dirty="0">
                <a:latin typeface="Times New Roman" panose="02020603050405020304" pitchFamily="18" charset="0"/>
                <a:cs typeface="Times New Roman" panose="02020603050405020304" pitchFamily="18" charset="0"/>
              </a:rPr>
              <a:t> </a:t>
            </a:r>
            <a:r>
              <a:rPr lang="ar-EG" sz="2400" b="1" u="sng" dirty="0">
                <a:latin typeface="Times New Roman" panose="02020603050405020304" pitchFamily="18" charset="0"/>
                <a:cs typeface="Times New Roman" panose="02020603050405020304" pitchFamily="18" charset="0"/>
              </a:rPr>
              <a:t>معاذ</a:t>
            </a:r>
            <a:r>
              <a:rPr lang="ar-EG" sz="2400" b="1" dirty="0">
                <a:latin typeface="Times New Roman" panose="02020603050405020304" pitchFamily="18" charset="0"/>
                <a:cs typeface="Times New Roman" panose="02020603050405020304" pitchFamily="18" charset="0"/>
              </a:rPr>
              <a:t> </a:t>
            </a:r>
            <a:r>
              <a:rPr lang="ar-EG" sz="2400" b="1" u="sng" dirty="0">
                <a:latin typeface="Times New Roman" panose="02020603050405020304" pitchFamily="18" charset="0"/>
                <a:cs typeface="Times New Roman" panose="02020603050405020304" pitchFamily="18" charset="0"/>
              </a:rPr>
              <a:t>فاقتدوا </a:t>
            </a:r>
            <a:r>
              <a:rPr lang="ar-EG" sz="2400" b="1" u="sng" dirty="0" smtClean="0">
                <a:latin typeface="Times New Roman" panose="02020603050405020304" pitchFamily="18" charset="0"/>
                <a:cs typeface="Times New Roman" panose="02020603050405020304" pitchFamily="18" charset="0"/>
              </a:rPr>
              <a:t>به</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ar-SA" sz="2400" b="1" dirty="0" smtClean="0">
                <a:latin typeface="Times New Roman" panose="02020603050405020304" pitchFamily="18" charset="0"/>
                <a:cs typeface="Times New Roman" panose="02020603050405020304" pitchFamily="18" charset="0"/>
              </a:rPr>
              <a:t>8</a:t>
            </a:r>
            <a:r>
              <a:rPr lang="ar-SA"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EG" sz="2400" b="1" dirty="0" smtClean="0">
                <a:latin typeface="Times New Roman" panose="02020603050405020304" pitchFamily="18" charset="0"/>
                <a:cs typeface="Times New Roman" panose="02020603050405020304" pitchFamily="18" charset="0"/>
              </a:rPr>
              <a:t> </a:t>
            </a:r>
            <a:r>
              <a:rPr lang="ar-EG" sz="2400" dirty="0">
                <a:latin typeface="Times New Roman" panose="02020603050405020304" pitchFamily="18" charset="0"/>
                <a:cs typeface="Times New Roman" panose="02020603050405020304" pitchFamily="18" charset="0"/>
              </a:rPr>
              <a:t>قال عمر رضي الله تعالى عنه: "....</a:t>
            </a:r>
            <a:r>
              <a:rPr lang="ar-EG" sz="2400" u="sng" dirty="0">
                <a:latin typeface="Times New Roman" panose="02020603050405020304" pitchFamily="18" charset="0"/>
                <a:cs typeface="Times New Roman" panose="02020603050405020304" pitchFamily="18" charset="0"/>
              </a:rPr>
              <a:t>.</a:t>
            </a:r>
            <a:r>
              <a:rPr lang="ar-EG" sz="2400" b="1" u="sng" dirty="0">
                <a:latin typeface="Times New Roman" panose="02020603050405020304" pitchFamily="18" charset="0"/>
                <a:cs typeface="Times New Roman" panose="02020603050405020304" pitchFamily="18" charset="0"/>
              </a:rPr>
              <a:t>نعمت البدعة</a:t>
            </a:r>
            <a:r>
              <a:rPr lang="ar-EG" sz="2400" b="1" dirty="0">
                <a:latin typeface="Times New Roman" panose="02020603050405020304" pitchFamily="18" charset="0"/>
                <a:cs typeface="Times New Roman" panose="02020603050405020304" pitchFamily="18" charset="0"/>
              </a:rPr>
              <a:t> </a:t>
            </a:r>
            <a:r>
              <a:rPr lang="ar-EG" sz="2400" u="sng" dirty="0">
                <a:latin typeface="Times New Roman" panose="02020603050405020304" pitchFamily="18" charset="0"/>
                <a:cs typeface="Times New Roman" panose="02020603050405020304" pitchFamily="18" charset="0"/>
              </a:rPr>
              <a:t>هذه</a:t>
            </a:r>
            <a:r>
              <a:rPr lang="ar-EG" sz="2400" dirty="0">
                <a:latin typeface="Times New Roman" panose="02020603050405020304" pitchFamily="18" charset="0"/>
                <a:cs typeface="Times New Roman" panose="02020603050405020304" pitchFamily="18" charset="0"/>
              </a:rPr>
              <a:t> والتي ينامون عنها أفضل" </a:t>
            </a:r>
            <a:r>
              <a:rPr lang="ar-SA" sz="2400" dirty="0" smtClean="0">
                <a:latin typeface="Times New Roman" panose="02020603050405020304" pitchFamily="18" charset="0"/>
                <a:cs typeface="Times New Roman" panose="02020603050405020304" pitchFamily="18" charset="0"/>
              </a:rPr>
              <a:t/>
            </a:r>
            <a:br>
              <a:rPr lang="ar-SA" sz="24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200" dirty="0"/>
          </a:p>
        </p:txBody>
      </p:sp>
      <p:sp>
        <p:nvSpPr>
          <p:cNvPr id="3" name="TextBox 2"/>
          <p:cNvSpPr txBox="1"/>
          <p:nvPr/>
        </p:nvSpPr>
        <p:spPr>
          <a:xfrm>
            <a:off x="5492802" y="130628"/>
            <a:ext cx="1023257"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Text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07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7175" y="621956"/>
            <a:ext cx="11088130" cy="930875"/>
          </a:xfrm>
        </p:spPr>
        <p:txBody>
          <a:bodyPr>
            <a:normAutofit/>
          </a:bodyPr>
          <a:lstStyle/>
          <a:p>
            <a:pPr algn="ctr"/>
            <a:r>
              <a:rPr lang="en-US" b="1" dirty="0">
                <a:latin typeface="Times New Roman" panose="02020603050405020304" pitchFamily="18" charset="0"/>
                <a:cs typeface="Times New Roman" panose="02020603050405020304" pitchFamily="18" charset="0"/>
              </a:rPr>
              <a:t>APPLICATIONS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52694" y="3408406"/>
            <a:ext cx="11516496" cy="3139321"/>
          </a:xfrm>
          <a:prstGeom prst="rect">
            <a:avLst/>
          </a:prstGeom>
          <a:noFill/>
        </p:spPr>
        <p:txBody>
          <a:bodyPr wrap="square" rtlCol="0">
            <a:spAutoFit/>
          </a:bodyPr>
          <a:lstStyle/>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ترك حجية السنة / "القرآنيون“</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ترك حجية الإجماع</a:t>
            </a:r>
            <a:endParaRPr lang="en-US" sz="3600" dirty="0" smtClean="0">
              <a:latin typeface="Times New Roman" panose="02020603050405020304" pitchFamily="18" charset="0"/>
              <a:cs typeface="Times New Roman" panose="02020603050405020304" pitchFamily="18" charset="0"/>
            </a:endParaRPr>
          </a:p>
          <a:p>
            <a:pPr marL="57150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نفي ت</a:t>
            </a:r>
            <a:r>
              <a:rPr lang="ar-SA" sz="3600" dirty="0" smtClean="0">
                <a:latin typeface="Times New Roman" panose="02020603050405020304" pitchFamily="18" charset="0"/>
                <a:cs typeface="Times New Roman" panose="02020603050405020304" pitchFamily="18" charset="0"/>
              </a:rPr>
              <a:t>ع</a:t>
            </a:r>
            <a:r>
              <a:rPr lang="ar-EG" sz="3600" dirty="0" smtClean="0">
                <a:latin typeface="Times New Roman" panose="02020603050405020304" pitchFamily="18" charset="0"/>
                <a:cs typeface="Times New Roman" panose="02020603050405020304" pitchFamily="18" charset="0"/>
              </a:rPr>
              <a:t>ليل الأحكام مطلقا</a:t>
            </a:r>
            <a:endParaRPr lang="en-US" sz="3600" dirty="0" smtClean="0">
              <a:latin typeface="Times New Roman" panose="02020603050405020304" pitchFamily="18" charset="0"/>
              <a:cs typeface="Times New Roman" panose="02020603050405020304" pitchFamily="18" charset="0"/>
            </a:endParaRPr>
          </a:p>
          <a:p>
            <a:pPr marL="571500" indent="-571500" algn="r">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429855" y="1578975"/>
            <a:ext cx="5107459" cy="646331"/>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Examples </a:t>
            </a:r>
            <a:r>
              <a:rPr lang="en-US" sz="3600" b="1" dirty="0" smtClean="0">
                <a:latin typeface="Times New Roman" panose="02020603050405020304" pitchFamily="18" charset="0"/>
                <a:cs typeface="Times New Roman" panose="02020603050405020304" pitchFamily="18" charset="0"/>
              </a:rPr>
              <a:t>of  </a:t>
            </a:r>
            <a:r>
              <a:rPr lang="ar-EG" sz="3600" b="1" dirty="0">
                <a:latin typeface="Times New Roman" panose="02020603050405020304" pitchFamily="18" charset="0"/>
                <a:cs typeface="Times New Roman" panose="02020603050405020304" pitchFamily="18" charset="0"/>
              </a:rPr>
              <a:t>بدعة مذمومة</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935699" y="2350648"/>
            <a:ext cx="2776152" cy="646331"/>
          </a:xfrm>
          <a:prstGeom prst="rect">
            <a:avLst/>
          </a:prstGeom>
          <a:noFill/>
        </p:spPr>
        <p:txBody>
          <a:bodyPr wrap="square" rtlCol="0">
            <a:spAutoFit/>
          </a:bodyPr>
          <a:lstStyle/>
          <a:p>
            <a:pPr algn="ctr"/>
            <a:r>
              <a:rPr lang="ar-EG" sz="3600" b="1" dirty="0">
                <a:latin typeface="Times New Roman" panose="02020603050405020304" pitchFamily="18" charset="0"/>
                <a:cs typeface="Times New Roman" panose="02020603050405020304" pitchFamily="18" charset="0"/>
              </a:rPr>
              <a:t>في الأصول</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71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1849" y="311613"/>
            <a:ext cx="11088130" cy="930875"/>
          </a:xfrm>
        </p:spPr>
        <p:txBody>
          <a:bodyPr>
            <a:normAutofit/>
          </a:bodyPr>
          <a:lstStyle/>
          <a:p>
            <a:pPr algn="ctr"/>
            <a:r>
              <a:rPr lang="en-US" b="1" dirty="0">
                <a:latin typeface="Times New Roman" panose="02020603050405020304" pitchFamily="18" charset="0"/>
                <a:cs typeface="Times New Roman" panose="02020603050405020304" pitchFamily="18" charset="0"/>
              </a:rPr>
              <a:t>APPLICATIONS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71849" y="2364462"/>
            <a:ext cx="11516496" cy="4493538"/>
          </a:xfrm>
          <a:prstGeom prst="rect">
            <a:avLst/>
          </a:prstGeom>
          <a:noFill/>
        </p:spPr>
        <p:txBody>
          <a:bodyPr wrap="square" rtlCol="0">
            <a:spAutoFit/>
          </a:bodyPr>
          <a:lstStyle/>
          <a:p>
            <a:pPr marL="571500" lvl="0" indent="-571500" algn="r" rtl="1">
              <a:lnSpc>
                <a:spcPct val="150000"/>
              </a:lnSpc>
              <a:buFont typeface="Arial" panose="020B0604020202020204" pitchFamily="34" charset="0"/>
              <a:buChar char="•"/>
            </a:pPr>
            <a:r>
              <a:rPr lang="ar-EG" sz="3600" dirty="0">
                <a:latin typeface="Times New Roman" panose="02020603050405020304" pitchFamily="18" charset="0"/>
                <a:cs typeface="Times New Roman" panose="02020603050405020304" pitchFamily="18" charset="0"/>
              </a:rPr>
              <a:t>الأذان لصلاة </a:t>
            </a:r>
            <a:r>
              <a:rPr lang="ar-EG" sz="3600" dirty="0" smtClean="0">
                <a:latin typeface="Times New Roman" panose="02020603050405020304" pitchFamily="18" charset="0"/>
                <a:cs typeface="Times New Roman" panose="02020603050405020304" pitchFamily="18" charset="0"/>
              </a:rPr>
              <a:t>العيد</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إرسال </a:t>
            </a:r>
            <a:r>
              <a:rPr lang="ar-EG" sz="3600" dirty="0">
                <a:latin typeface="Times New Roman" panose="02020603050405020304" pitchFamily="18" charset="0"/>
                <a:cs typeface="Times New Roman" panose="02020603050405020304" pitchFamily="18" charset="0"/>
              </a:rPr>
              <a:t>اليدين في </a:t>
            </a:r>
            <a:r>
              <a:rPr lang="ar-EG" sz="3600" dirty="0" smtClean="0">
                <a:latin typeface="Times New Roman" panose="02020603050405020304" pitchFamily="18" charset="0"/>
                <a:cs typeface="Times New Roman" panose="02020603050405020304" pitchFamily="18" charset="0"/>
              </a:rPr>
              <a:t>الصلاة</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صلاة </a:t>
            </a:r>
            <a:r>
              <a:rPr lang="ar-EG" sz="3600" dirty="0">
                <a:latin typeface="Times New Roman" panose="02020603050405020304" pitchFamily="18" charset="0"/>
                <a:cs typeface="Times New Roman" panose="02020603050405020304" pitchFamily="18" charset="0"/>
              </a:rPr>
              <a:t>النافلة في الأوقات المنهي </a:t>
            </a:r>
            <a:r>
              <a:rPr lang="ar-EG" sz="3600" dirty="0" smtClean="0">
                <a:latin typeface="Times New Roman" panose="02020603050405020304" pitchFamily="18" charset="0"/>
                <a:cs typeface="Times New Roman" panose="02020603050405020304" pitchFamily="18" charset="0"/>
              </a:rPr>
              <a:t>عنها</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تخصيص </a:t>
            </a:r>
            <a:r>
              <a:rPr lang="ar-EG" sz="3600" dirty="0">
                <a:latin typeface="Times New Roman" panose="02020603050405020304" pitchFamily="18" charset="0"/>
                <a:cs typeface="Times New Roman" panose="02020603050405020304" pitchFamily="18" charset="0"/>
              </a:rPr>
              <a:t>يوم السبت أو الأحد مثلا بصيام أو الجمعة</a:t>
            </a:r>
            <a:r>
              <a:rPr lang="ar-EG" sz="3600" dirty="0" smtClean="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a:p>
            <a:pPr marL="571500" indent="-571500" algn="r" rtl="1">
              <a:lnSpc>
                <a:spcPct val="150000"/>
              </a:lnSpc>
              <a:buFont typeface="Arial" panose="020B0604020202020204" pitchFamily="34" charset="0"/>
              <a:buChar char="•"/>
            </a:pPr>
            <a:r>
              <a:rPr lang="ar-EG" sz="3600" dirty="0">
                <a:latin typeface="Times New Roman" panose="02020603050405020304" pitchFamily="18" charset="0"/>
                <a:cs typeface="Times New Roman" panose="02020603050405020304" pitchFamily="18" charset="0"/>
              </a:rPr>
              <a:t>القول بترك الرؤيا في صوم رمضان مطلقا</a:t>
            </a:r>
            <a:endParaRPr lang="en-US" sz="3600" dirty="0">
              <a:latin typeface="Times New Roman" panose="02020603050405020304" pitchFamily="18" charset="0"/>
              <a:cs typeface="Times New Roman" panose="02020603050405020304" pitchFamily="18" charset="0"/>
            </a:endParaRPr>
          </a:p>
          <a:p>
            <a:pPr marL="285750" lvl="0" indent="-285750" algn="r" rtl="1">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08455" y="1280440"/>
            <a:ext cx="5107459" cy="646331"/>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Examples </a:t>
            </a:r>
            <a:r>
              <a:rPr lang="en-US" sz="3600" b="1" dirty="0" smtClean="0">
                <a:latin typeface="Times New Roman" panose="02020603050405020304" pitchFamily="18" charset="0"/>
                <a:cs typeface="Times New Roman" panose="02020603050405020304" pitchFamily="18" charset="0"/>
              </a:rPr>
              <a:t>of   </a:t>
            </a:r>
            <a:r>
              <a:rPr lang="ar-EG" sz="3600" b="1" dirty="0">
                <a:latin typeface="Times New Roman" panose="02020603050405020304" pitchFamily="18" charset="0"/>
                <a:cs typeface="Times New Roman" panose="02020603050405020304" pitchFamily="18" charset="0"/>
              </a:rPr>
              <a:t>بدعة مذمومة</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415848" y="1718131"/>
            <a:ext cx="2776152" cy="646331"/>
          </a:xfrm>
          <a:prstGeom prst="rect">
            <a:avLst/>
          </a:prstGeom>
          <a:noFill/>
        </p:spPr>
        <p:txBody>
          <a:bodyPr wrap="square" rtlCol="0">
            <a:spAutoFit/>
          </a:bodyPr>
          <a:lstStyle/>
          <a:p>
            <a:pPr algn="ctr"/>
            <a:r>
              <a:rPr lang="ar-EG" sz="3600" b="1" dirty="0">
                <a:latin typeface="Times New Roman" panose="02020603050405020304" pitchFamily="18" charset="0"/>
                <a:cs typeface="Times New Roman" panose="02020603050405020304" pitchFamily="18" charset="0"/>
              </a:rPr>
              <a:t>في الفروع</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91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1849" y="557300"/>
            <a:ext cx="11088130" cy="930875"/>
          </a:xfrm>
        </p:spPr>
        <p:txBody>
          <a:bodyPr>
            <a:normAutofit/>
          </a:bodyPr>
          <a:lstStyle/>
          <a:p>
            <a:pPr algn="ctr"/>
            <a:r>
              <a:rPr lang="en-US" b="1" dirty="0">
                <a:latin typeface="Times New Roman" panose="02020603050405020304" pitchFamily="18" charset="0"/>
                <a:cs typeface="Times New Roman" panose="02020603050405020304" pitchFamily="18" charset="0"/>
              </a:rPr>
              <a:t>APPLICATIONS</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71849" y="2723691"/>
            <a:ext cx="11516496" cy="1754326"/>
          </a:xfrm>
          <a:prstGeom prst="rect">
            <a:avLst/>
          </a:prstGeom>
          <a:noFill/>
        </p:spPr>
        <p:txBody>
          <a:bodyPr wrap="square" rtlCol="0">
            <a:spAutoFit/>
          </a:bodyPr>
          <a:lstStyle/>
          <a:p>
            <a:pPr marL="285750" lvl="0" indent="-285750" algn="r" rtl="1">
              <a:lnSpc>
                <a:spcPct val="150000"/>
              </a:lnSpc>
              <a:buFont typeface="Arial" panose="020B0604020202020204" pitchFamily="34" charset="0"/>
              <a:buChar char="•"/>
            </a:pPr>
            <a:r>
              <a:rPr lang="ar-SA" sz="3600" dirty="0" smtClean="0">
                <a:latin typeface="Times New Roman" panose="02020603050405020304" pitchFamily="18" charset="0"/>
                <a:cs typeface="Times New Roman" panose="02020603050405020304" pitchFamily="18" charset="0"/>
              </a:rPr>
              <a:t>صوم يوم متصل برمضان</a:t>
            </a:r>
          </a:p>
          <a:p>
            <a:pPr marL="285750" lvl="0" indent="-285750" algn="r" rtl="1">
              <a:lnSpc>
                <a:spcPct val="150000"/>
              </a:lnSpc>
              <a:buFont typeface="Arial" panose="020B0604020202020204" pitchFamily="34" charset="0"/>
              <a:buChar char="•"/>
            </a:pPr>
            <a:r>
              <a:rPr lang="ar-SA" sz="3600" dirty="0" smtClean="0">
                <a:latin typeface="Times New Roman" panose="02020603050405020304" pitchFamily="18" charset="0"/>
                <a:cs typeface="Times New Roman" panose="02020603050405020304" pitchFamily="18" charset="0"/>
              </a:rPr>
              <a:t>صلاة ركعة متصلة بالظهر مثلا</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08455" y="1563469"/>
            <a:ext cx="5107459" cy="646331"/>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Examples </a:t>
            </a:r>
            <a:r>
              <a:rPr lang="en-US" sz="3600" b="1" dirty="0" smtClean="0">
                <a:latin typeface="Times New Roman" panose="02020603050405020304" pitchFamily="18" charset="0"/>
                <a:cs typeface="Times New Roman" panose="02020603050405020304" pitchFamily="18" charset="0"/>
              </a:rPr>
              <a:t>of   </a:t>
            </a:r>
            <a:r>
              <a:rPr lang="ar-EG" sz="3600" b="1" dirty="0">
                <a:latin typeface="Times New Roman" panose="02020603050405020304" pitchFamily="18" charset="0"/>
                <a:cs typeface="Times New Roman" panose="02020603050405020304" pitchFamily="18" charset="0"/>
              </a:rPr>
              <a:t>بدعة مذمومة</a:t>
            </a:r>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306991" y="2002066"/>
            <a:ext cx="2776152" cy="646331"/>
          </a:xfrm>
          <a:prstGeom prst="rect">
            <a:avLst/>
          </a:prstGeom>
          <a:noFill/>
        </p:spPr>
        <p:txBody>
          <a:bodyPr wrap="square" rtlCol="0">
            <a:spAutoFit/>
          </a:bodyPr>
          <a:lstStyle/>
          <a:p>
            <a:pPr algn="ctr"/>
            <a:r>
              <a:rPr lang="ar-EG" sz="3600" b="1" dirty="0">
                <a:latin typeface="Times New Roman" panose="02020603050405020304" pitchFamily="18" charset="0"/>
                <a:cs typeface="Times New Roman" panose="02020603050405020304" pitchFamily="18" charset="0"/>
              </a:rPr>
              <a:t>في الفروع</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32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3853" y="255808"/>
            <a:ext cx="8911687" cy="780147"/>
          </a:xfrm>
        </p:spPr>
        <p:txBody>
          <a:bodyPr/>
          <a:lstStyle/>
          <a:p>
            <a:pPr lvl="0" algn="ctr"/>
            <a:r>
              <a:rPr lang="en-US" b="1" dirty="0" smtClean="0">
                <a:latin typeface="Times New Roman" panose="02020603050405020304" pitchFamily="18" charset="0"/>
                <a:cs typeface="Times New Roman" panose="02020603050405020304" pitchFamily="18" charset="0"/>
              </a:rPr>
              <a:t>Some Contested cases for Bid’ah</a:t>
            </a:r>
            <a:endParaRPr lang="en-US"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63772" y="831239"/>
            <a:ext cx="11352723" cy="6155531"/>
          </a:xfrm>
          <a:prstGeom prst="rect">
            <a:avLst/>
          </a:prstGeom>
          <a:noFill/>
        </p:spPr>
        <p:txBody>
          <a:bodyPr wrap="square" rtlCol="0">
            <a:spAutoFit/>
          </a:bodyPr>
          <a:lstStyle/>
          <a:p>
            <a:pPr marL="571500" lvl="0" indent="-571500" algn="r" rtl="1">
              <a:lnSpc>
                <a:spcPct val="150000"/>
              </a:lnSpc>
              <a:buFont typeface="Arial" panose="020B0604020202020204" pitchFamily="34" charset="0"/>
              <a:buChar char="•"/>
            </a:pPr>
            <a:r>
              <a:rPr lang="ar-EG" sz="3600" dirty="0">
                <a:latin typeface="Times New Roman" panose="02020603050405020304" pitchFamily="18" charset="0"/>
                <a:cs typeface="Times New Roman" panose="02020603050405020304" pitchFamily="18" charset="0"/>
              </a:rPr>
              <a:t>القيام </a:t>
            </a:r>
            <a:r>
              <a:rPr lang="ar-EG" sz="3600" dirty="0" smtClean="0">
                <a:latin typeface="Times New Roman" panose="02020603050405020304" pitchFamily="18" charset="0"/>
                <a:cs typeface="Times New Roman" panose="02020603050405020304" pitchFamily="18" charset="0"/>
              </a:rPr>
              <a:t>للمصحف</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الجهر </a:t>
            </a:r>
            <a:r>
              <a:rPr lang="ar-EG" sz="3600" dirty="0">
                <a:latin typeface="Times New Roman" panose="02020603050405020304" pitchFamily="18" charset="0"/>
                <a:cs typeface="Times New Roman" panose="02020603050405020304" pitchFamily="18" charset="0"/>
              </a:rPr>
              <a:t>بالذكربعد </a:t>
            </a:r>
            <a:r>
              <a:rPr lang="ar-EG" sz="3600" dirty="0" smtClean="0">
                <a:latin typeface="Times New Roman" panose="02020603050405020304" pitchFamily="18" charset="0"/>
                <a:cs typeface="Times New Roman" panose="02020603050405020304" pitchFamily="18" charset="0"/>
              </a:rPr>
              <a:t>الصلاة</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رفع </a:t>
            </a:r>
            <a:r>
              <a:rPr lang="ar-EG" sz="3600" dirty="0">
                <a:latin typeface="Times New Roman" panose="02020603050405020304" pitchFamily="18" charset="0"/>
                <a:cs typeface="Times New Roman" panose="02020603050405020304" pitchFamily="18" charset="0"/>
              </a:rPr>
              <a:t>اليدين في الدعاء بعد </a:t>
            </a:r>
            <a:r>
              <a:rPr lang="ar-EG" sz="3600" dirty="0" smtClean="0">
                <a:latin typeface="Times New Roman" panose="02020603050405020304" pitchFamily="18" charset="0"/>
                <a:cs typeface="Times New Roman" panose="02020603050405020304" pitchFamily="18" charset="0"/>
              </a:rPr>
              <a:t>الصلاة</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تلاوة </a:t>
            </a:r>
            <a:r>
              <a:rPr lang="ar-EG" sz="3600" dirty="0">
                <a:latin typeface="Times New Roman" panose="02020603050405020304" pitchFamily="18" charset="0"/>
                <a:cs typeface="Times New Roman" panose="02020603050405020304" pitchFamily="18" charset="0"/>
              </a:rPr>
              <a:t>القرآن </a:t>
            </a:r>
            <a:r>
              <a:rPr lang="ar-EG" sz="3600" dirty="0" smtClean="0">
                <a:latin typeface="Times New Roman" panose="02020603050405020304" pitchFamily="18" charset="0"/>
                <a:cs typeface="Times New Roman" panose="02020603050405020304" pitchFamily="18" charset="0"/>
              </a:rPr>
              <a:t>جماعة</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تسويد </a:t>
            </a:r>
            <a:r>
              <a:rPr lang="ar-EG" sz="3600" dirty="0">
                <a:latin typeface="Times New Roman" panose="02020603050405020304" pitchFamily="18" charset="0"/>
                <a:cs typeface="Times New Roman" panose="02020603050405020304" pitchFamily="18" charset="0"/>
              </a:rPr>
              <a:t>النبي صلى الله عليه وسلم في الصلاة عليه وعند ذكر اسمه </a:t>
            </a:r>
            <a:r>
              <a:rPr lang="ar-EG" sz="3600" dirty="0" smtClean="0">
                <a:latin typeface="Times New Roman" panose="02020603050405020304" pitchFamily="18" charset="0"/>
                <a:cs typeface="Times New Roman" panose="02020603050405020304" pitchFamily="18" charset="0"/>
              </a:rPr>
              <a:t>الشريف</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تقبيل </a:t>
            </a:r>
            <a:r>
              <a:rPr lang="ar-EG" sz="3600" dirty="0">
                <a:latin typeface="Times New Roman" panose="02020603050405020304" pitchFamily="18" charset="0"/>
                <a:cs typeface="Times New Roman" panose="02020603050405020304" pitchFamily="18" charset="0"/>
              </a:rPr>
              <a:t>يد / رأس </a:t>
            </a:r>
            <a:r>
              <a:rPr lang="ar-EG" sz="3600" dirty="0" smtClean="0">
                <a:latin typeface="Times New Roman" panose="02020603050405020304" pitchFamily="18" charset="0"/>
                <a:cs typeface="Times New Roman" panose="02020603050405020304" pitchFamily="18" charset="0"/>
              </a:rPr>
              <a:t>الغير</a:t>
            </a:r>
            <a:endParaRPr lang="en-US" sz="3600" dirty="0" smtClean="0">
              <a:latin typeface="Times New Roman" panose="02020603050405020304" pitchFamily="18" charset="0"/>
              <a:cs typeface="Times New Roman" panose="02020603050405020304" pitchFamily="18" charset="0"/>
            </a:endParaRPr>
          </a:p>
          <a:p>
            <a:pPr marL="571500" lvl="0" indent="-5715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التوسل </a:t>
            </a:r>
            <a:r>
              <a:rPr lang="ar-EG" sz="3600" dirty="0">
                <a:latin typeface="Times New Roman" panose="02020603050405020304" pitchFamily="18" charset="0"/>
                <a:cs typeface="Times New Roman" panose="02020603050405020304" pitchFamily="18" charset="0"/>
              </a:rPr>
              <a:t>بالنبي صلى الله عليه وسلم في </a:t>
            </a:r>
            <a:r>
              <a:rPr lang="ar-EG" sz="3600" dirty="0" smtClean="0">
                <a:latin typeface="Times New Roman" panose="02020603050405020304" pitchFamily="18" charset="0"/>
                <a:cs typeface="Times New Roman" panose="02020603050405020304" pitchFamily="18" charset="0"/>
              </a:rPr>
              <a:t>الدعاء</a:t>
            </a:r>
            <a:endParaRPr lang="en-US" sz="3600" dirty="0" smtClean="0">
              <a:latin typeface="Times New Roman" panose="02020603050405020304" pitchFamily="18" charset="0"/>
              <a:cs typeface="Times New Roman" panose="02020603050405020304" pitchFamily="18" charset="0"/>
            </a:endParaRPr>
          </a:p>
          <a:p>
            <a:pPr lvl="0" algn="r" rtl="1"/>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263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6405" y="406396"/>
            <a:ext cx="8911687" cy="780147"/>
          </a:xfrm>
        </p:spPr>
        <p:txBody>
          <a:bodyPr/>
          <a:lstStyle/>
          <a:p>
            <a:pPr lvl="0" algn="ctr"/>
            <a:r>
              <a:rPr lang="en-US" b="1" dirty="0" smtClean="0">
                <a:latin typeface="Times New Roman" panose="02020603050405020304" pitchFamily="18" charset="0"/>
                <a:cs typeface="Times New Roman" panose="02020603050405020304" pitchFamily="18" charset="0"/>
              </a:rPr>
              <a:t>Some Contested cases for Bid’ah</a:t>
            </a:r>
            <a:endParaRPr lang="en-US"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07801" y="1290046"/>
            <a:ext cx="11516496" cy="5693866"/>
          </a:xfrm>
          <a:prstGeom prst="rect">
            <a:avLst/>
          </a:prstGeom>
          <a:noFill/>
        </p:spPr>
        <p:txBody>
          <a:bodyPr wrap="square" rtlCol="0">
            <a:spAutoFit/>
          </a:bodyPr>
          <a:lstStyle/>
          <a:p>
            <a:pPr marL="285750" lvl="0" indent="-285750" algn="r" rtl="1">
              <a:lnSpc>
                <a:spcPct val="150000"/>
              </a:lnSpc>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457200" lvl="0" indent="-4572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التوسل بغير النبي صلى الله عليه وسلم في الدعاء</a:t>
            </a:r>
            <a:endParaRPr lang="en-US" sz="3600" dirty="0" smtClean="0">
              <a:latin typeface="Times New Roman" panose="02020603050405020304" pitchFamily="18" charset="0"/>
              <a:cs typeface="Times New Roman" panose="02020603050405020304" pitchFamily="18" charset="0"/>
            </a:endParaRPr>
          </a:p>
          <a:p>
            <a:pPr marL="457200" lvl="0" indent="-4572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الإحتفال بالمولد النبوي الشريف</a:t>
            </a:r>
            <a:endParaRPr lang="en-US" sz="3600" dirty="0" smtClean="0">
              <a:latin typeface="Times New Roman" panose="02020603050405020304" pitchFamily="18" charset="0"/>
              <a:cs typeface="Times New Roman" panose="02020603050405020304" pitchFamily="18" charset="0"/>
            </a:endParaRPr>
          </a:p>
          <a:p>
            <a:pPr marL="457200" lvl="0" indent="-4572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إحياء ليلة النصف من شعبان</a:t>
            </a:r>
            <a:endParaRPr lang="en-US" sz="3600" dirty="0" smtClean="0">
              <a:latin typeface="Times New Roman" panose="02020603050405020304" pitchFamily="18" charset="0"/>
              <a:cs typeface="Times New Roman" panose="02020603050405020304" pitchFamily="18" charset="0"/>
            </a:endParaRPr>
          </a:p>
          <a:p>
            <a:pPr marL="457200" lvl="0" indent="-4572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تلاوة القرآن عند الميت وعند القبور</a:t>
            </a:r>
            <a:endParaRPr lang="en-US" sz="3600" dirty="0" smtClean="0">
              <a:latin typeface="Times New Roman" panose="02020603050405020304" pitchFamily="18" charset="0"/>
              <a:cs typeface="Times New Roman" panose="02020603050405020304" pitchFamily="18" charset="0"/>
            </a:endParaRPr>
          </a:p>
          <a:p>
            <a:pPr marL="457200" lvl="0" indent="-457200" algn="r" rtl="1">
              <a:lnSpc>
                <a:spcPct val="150000"/>
              </a:lnSpc>
              <a:buFont typeface="Arial" panose="020B0604020202020204" pitchFamily="34" charset="0"/>
              <a:buChar char="•"/>
            </a:pPr>
            <a:r>
              <a:rPr lang="ar-EG" sz="3600" dirty="0" smtClean="0">
                <a:latin typeface="Times New Roman" panose="02020603050405020304" pitchFamily="18" charset="0"/>
                <a:cs typeface="Times New Roman" panose="02020603050405020304" pitchFamily="18" charset="0"/>
              </a:rPr>
              <a:t>شد الرحال لزيارة النبي صلى الله عليه وسلم</a:t>
            </a:r>
            <a:endParaRPr lang="en-US" sz="3600" dirty="0" smtClean="0">
              <a:latin typeface="Times New Roman" panose="02020603050405020304" pitchFamily="18" charset="0"/>
              <a:cs typeface="Times New Roman" panose="02020603050405020304" pitchFamily="18" charset="0"/>
            </a:endParaRPr>
          </a:p>
          <a:p>
            <a:pPr marL="457200" indent="-457200" algn="r" rtl="1">
              <a:lnSpc>
                <a:spcPct val="150000"/>
              </a:lnSpc>
              <a:buFont typeface="Arial" panose="020B0604020202020204" pitchFamily="34" charset="0"/>
              <a:buChar char="•"/>
            </a:pPr>
            <a:r>
              <a:rPr lang="ar-EG" sz="3600" dirty="0">
                <a:latin typeface="Times New Roman" panose="02020603050405020304" pitchFamily="18" charset="0"/>
                <a:cs typeface="Times New Roman" panose="02020603050405020304" pitchFamily="18" charset="0"/>
              </a:rPr>
              <a:t>استعمال المسبحة للعد في الذكر</a:t>
            </a:r>
            <a:endParaRPr lang="en-US" sz="3600" dirty="0">
              <a:latin typeface="Times New Roman" panose="02020603050405020304" pitchFamily="18" charset="0"/>
              <a:cs typeface="Times New Roman" panose="02020603050405020304" pitchFamily="18" charset="0"/>
            </a:endParaRPr>
          </a:p>
          <a:p>
            <a:pPr marL="285750" lvl="0" indent="-285750" algn="r" rtl="1">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04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B7E3C02-E47E-4702-8BC9-1082997D9C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 painting presentation (widescreen)</Template>
  <TotalTime>0</TotalTime>
  <Words>1630</Words>
  <Application>Microsoft Office PowerPoint</Application>
  <PresentationFormat>Widescreen</PresentationFormat>
  <Paragraphs>337</Paragraphs>
  <Slides>94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94</vt:i4>
      </vt:variant>
    </vt:vector>
  </HeadingPairs>
  <TitlesOfParts>
    <vt:vector size="104" baseType="lpstr">
      <vt:lpstr>Arial</vt:lpstr>
      <vt:lpstr>Calibri</vt:lpstr>
      <vt:lpstr>Century Gothic</vt:lpstr>
      <vt:lpstr>Georgia</vt:lpstr>
      <vt:lpstr>Microsoft Uighur</vt:lpstr>
      <vt:lpstr>Tahoma</vt:lpstr>
      <vt:lpstr>Times New Roman</vt:lpstr>
      <vt:lpstr>Wingdings 3</vt:lpstr>
      <vt:lpstr>Ocean 16x9</vt:lpstr>
      <vt:lpstr>Wisp</vt:lpstr>
      <vt:lpstr>﷽</vt:lpstr>
      <vt:lpstr>Pearls of Wisdom on Bid’ah</vt:lpstr>
      <vt:lpstr>The Difference</vt:lpstr>
      <vt:lpstr>PowerPoint Presentation</vt:lpstr>
      <vt:lpstr>PowerPoint Presentation</vt:lpstr>
      <vt:lpstr>Issues concerning weak Hadith</vt:lpstr>
      <vt:lpstr>PowerPoint Presentation</vt:lpstr>
      <vt:lpstr>PowerPoint Presentation</vt:lpstr>
      <vt:lpstr>1    "إن خير الحديث كتاب الله وخير الهدي هدي محمد صلى الله عليه وسلم      وشر الأمور محدثاتها وكل بدعة ضلالة" م 2    كل محدثة بدعة       وكل بدعة ضلالة وكل ضلالة في النار" 3   "من أحدث في أمرنا/ديننا هذا ما ليس منه فهو رد“      "من عمل عملا ليس عليه أمرنا فهو رد" 4   "إعلم يا بلال"! قال ما أعلم يا رسول الله؟ قال: "أنه من أحيا سنة من        سنتي قد اميتت بعدي كان له من الأجر مثل من عمل بها ........      ومن ابتدع بدعة ضلالة لا يرضاها الله ورسوله ، كان عليه مثل آثام من       عمل بها لا ينقص ذلك من أوزارهم شيئا« 5   "من سنّ في الإسلام سنة حسنة – فله أجرها وأجر من عمل بها بعده من غير أن ينقص من أجورهم شئ،       ومن سنّ في الإسلام سنة سيئة كان عليه وزرها ووزر من عمل بها بعده من غير أن ينقص من أوزارهم شئ"      "من سنّ خيرا فاستنّ به كان له أجره ومن أجور من تبعه...      ومن سنّ شرا فاستنّ به كان عليه وزره ومن أوزار من تبعه..." 6   "....ومن أحيا سنتي فقد أحياني/أحبني      ومن أحياني/أحبني كان معي في الجنة" 7   "إنه قد سن لكم معاذ فهكذا فاصنعوا"      ".....قد سن لكم معاذ فاقتدوا به 8    قال عمر رضي الله تعالى عنه: ".....نعمت البدعة هذه والتي ينامون عنها أفضل"   </vt:lpstr>
      <vt:lpstr>9    زيد بن ثابت: " قبض النبي صلى الله عليه وسلم ولم يكن القرآن جمع في شئ"       أشار عمر على أبي بكر بجمع القرآن في صحف       أبو بكر: "كيف نفعل شيئا لم يفعله رسول الله صلى الله عليه وسلم"      عمر: "هو والله خير"      فلم يزل عمر يراجعه حتي شرح الله صدره له 10  يد بن ثابت: " قبض النبي صلى الله عليه وسلم ولم يكن القرآن جمع في شئ"      أشار عمر على أبي بكر بجمع القرآن في صحف      أبو بكر: "كيف نفعل شيئا لم يفعله رسول الله صلى الله عليه وسلم"     عمر: "هو والله خير"      فلم يزل عمر يراجعه حتي شرح الله صدره له 11 زيد بن ثابت: "كيف تفعلون شيئا لم يفعله رسول الله صلى الله عليه وسلم؟“        أبو بكر: "هو والله خير"     "فلم يزل أبو بكر يراجعني حتي شرح الله صدري للذي شرح له  12  صدر أبي بكر و عمر رضي الله عنهما" خ     " عليكم بسنتي وسنة الخلفاء الراشدين من بعدي... " </vt:lpstr>
      <vt:lpstr>من اللغة:     1)  الإبداع: "إنشاء صنعة بلا احتذاء واقتداء "      2)    سنة " وكل من ابتدأ أمرا عمل به قوم بعده قيل هو الذي سنه "           كأني سننت الحب أول عاشق       من الناس إذ أحببت من دونهم وحدي          السنة  السيرة حسنة كانت أو قبيحة          سن  فلان طريقا من الخير يسنه إذا ابتدأ أمرا من البر لم يعرفه قومه فاستسنوا به وسلكوه   </vt:lpstr>
      <vt:lpstr>من القرآن: "بديع السموات والأرض....“                البقرة:  117  "قل ما كنت بدْعا من الرسل....“       الأحقاف:  9 "و رهبانية ابتدعوها, ما كتبناها عليهم, إلاّ ابتغاء رضوان الله فما رعوها حق رعايتها....“           الحديد:  27</vt:lpstr>
      <vt:lpstr>من السنة:  "إن خير الحديث كتاب الله وخير الهدي هدي محمد صلى الله عليه وسلم وشر الأمور محدثاتها وكل بدعة ضلالة" م </vt:lpstr>
      <vt:lpstr>من السنة:  "كل محدثة بدعة وكل بدعة ضلالة وكل ضلالة في النار" </vt:lpstr>
      <vt:lpstr>من السنة:   "من أحدث في أمرنا/ديننا هذا ما ليس منه فهو رد“   "من عمل عملا ليس عليه أمرنا فهو رد" </vt:lpstr>
      <vt:lpstr>من السنة:  "إعلم يا بلال"! قال ما أعلم يا رسول الله؟ قال: "أنه من أحيا سنة من  سنتي قد أميتت بعدي كان له من الأجر مثل من عمل بها ........ ومن ابتدع بدعة ضلالة لا يرضاها الله ورسوله ، كان عليه مثل آثام من  عمل بها لا ينقص ذلك من أوزارهم شيئا"</vt:lpstr>
      <vt:lpstr>من السنة:  "من سنّ في الإسلام سنة حسنة – فله أجرها وأجر من عمل بها بعده من غير أن ينقص من أجورهم شئ، ومن سنّ في الإسلام سنة سيئة كان عليه وزرها ووزر من عمل بها بعده من غير أن ينقص من أوزارهم شئ" "من سنّ خيرا فاستنّ به كان له أجره ومن أجور من تبعه... ومن سنّ شرا فاستنّ به كان عليه وزره ومن أوزار من تبعه..."</vt:lpstr>
      <vt:lpstr>من السنة:   "....ومن أحيا سنتي فقد أحياني/أحبني ومن أحياني/أحبني كان معي في الجنة" </vt:lpstr>
      <vt:lpstr>من السنة:   "إنه قد سن لكم معاذ فهكذا فاصنعوا"  ".....قد سن لكم معاذ فاقتدوا به" </vt:lpstr>
      <vt:lpstr>من السنة:  قال عمر رضي الله تعالى عنه: ".....نعمت البدعة هذه والتي ينامون عنها أفضل" </vt:lpstr>
      <vt:lpstr>من السنة:  صلاة خبيب رضى الله تعالى عنه ركعتين قبل قتله قال البخاري: " وهو أول من سنّ صلاة ركعتين عند القتل"</vt:lpstr>
      <vt:lpstr>من السنة:  زيد بن ثابت: " قبض النبي صلى الله عليه وسلم ولم يكن القرآن جمع في شئ" أشار عمر على أبي بكر بجمع القرآن في صحف أبو بكر: "كيف نفعل شيئا لم يفعله رسول الله صلى الله عليه وسلم" عمر: "هو والله خير" فلم يزل عمر يراجعه حتي شرح الله صدره له  </vt:lpstr>
      <vt:lpstr>من السنة: زيد بن ثابت: "كيف تفعلون شيئا لم يفعله رسول الله صلى الله عليه وسلم؟" أبو بكر: "هو والله خير" "فلم يزل أبو بكر يراجعني حتي شرح الله صدري للذي شرح له صدر أبي بكر و عمر رضي الله عنهما" خ  " عليكم بسنتي وسنة الخلفاء الراشدين من بعدي...."  </vt:lpstr>
      <vt:lpstr>تحليل النصوص  Textual Analysis</vt:lpstr>
      <vt:lpstr>تحليل النصوص  Textual Analysis</vt:lpstr>
      <vt:lpstr>تحليل النصوص  Textual Analysis</vt:lpstr>
      <vt:lpstr>تحليل النصوص  Textual Analysis</vt:lpstr>
      <vt:lpstr>تحليل النصوص  Textual Analysis</vt:lpstr>
      <vt:lpstr>تحليل النصوص  Textual Analysis</vt:lpstr>
      <vt:lpstr>تحليل النصوص  Textual Analysis</vt:lpstr>
      <vt:lpstr>تحليل النصوص  Textual Analysis</vt:lpstr>
      <vt:lpstr>تحليل النصوص  Textual Analysis</vt:lpstr>
      <vt:lpstr>عن الترك   "TARK"</vt:lpstr>
      <vt:lpstr>Harām &amp; Makrūh from Text of NAHY صيغ النهي   </vt:lpstr>
      <vt:lpstr>Definition of Sunnah in   أصول الفقه</vt:lpstr>
      <vt:lpstr>Definition of Sunnah in  أصول الفقه</vt:lpstr>
      <vt:lpstr>Definition of Sunnah in  أصول الفقه</vt:lpstr>
      <vt:lpstr>Definition of Sunnah in  أصول الفقه</vt:lpstr>
      <vt:lpstr>   </vt:lpstr>
      <vt:lpstr>قال ابن تيمية: "وكثير منهم من أهمل مصالح يجب اعتبارها شرعا بناء على أن الشرع لم يرد بها، ففوت واجبات ومستحبات، أوقع في محظورات ومكروهات، وقد يكون الشرع ورد بذلك ولم يعلمه"   المجموع 11 : 344  وكما أشار إليه الشافعي وكثير من العلماء... "كل ما له مستند من الشرع فليس بدعة وإن لم يفعله السلف.."   الشافعي كما ذكره الإمام زروق </vt:lpstr>
      <vt:lpstr>   </vt:lpstr>
      <vt:lpstr>Examples for what was innovated in the presence / time of our ﷺ نبي  and he approved it:</vt:lpstr>
      <vt:lpstr>Examples for what was innovated in the presence/time of our ﷺ نبي and he approved it:</vt:lpstr>
      <vt:lpstr>Examples for what was innovated in the presence / time of our ﷺ نبي and he approved it:</vt:lpstr>
      <vt:lpstr>Examples for what was innovated in the presence/time of our ﷺ نبي and he approved it:</vt:lpstr>
      <vt:lpstr>تعدد الجمعة: "لم يكن في عهد النبي صلى الله عليه وسلم ولا في عهد الصحابه والتابعين“     "كان في المدينة تسعة مساجد مع مسجده صلى الله عليه وسلم يسمع أهلها أذان بلال فيصلون في مساجدهم ....ولم يكونوا يصلون الجمعة في شئ من تلك المساجد الا مسجد النبي صلى الله عليه وسلم" ابو داود في المراسيل/صحيح  قال الحافظ " ويشهد له صلاة أهل العوالي مع النبي صلى الله عليه وسلم الجمعة كما في - الصحيح”   </vt:lpstr>
      <vt:lpstr>قال ابن المنذر: " لم يختلف الناس إن الجمعة لم تكن تصلى في عهد النبي صلى الله عليه وسلم وفي عهد الخلفاء الراشدين إلا في مسجد النبي صلى الله عليه وسلم  وقال: " لا أعلم أحدا قال بتعدد الجمعة غير عطاء" ثم قال بتعددها داود الظاهري، ابن حزم، ابن العربي وعلى التعدد استمر العمل  ولم يُقل إنه بدعة ضلالة  </vt:lpstr>
      <vt:lpstr>ذكر الحافظ الخطيب في تاريخ بغداد أن اول جمعة أحدثت في الإسلام في بلد مع قيام الجمعة القديمة، في أيام المعتضد في دار الخلافة – بغداد – سنة 280 هجري من غير بناء مسجد ..... ثم بني مسجد في أيام المكتفي، فجمعوا فيه " (الغماري)  تعدد الجمعة بدعة حسنة دعت اليها الحاجة   </vt:lpstr>
      <vt:lpstr>Examples for what was innovated in the presence/time of our  ﷺ نبي and he approved it:</vt:lpstr>
      <vt:lpstr>Some Innovations By the Companions</vt:lpstr>
      <vt:lpstr>Some Innovations By the Companions</vt:lpstr>
      <vt:lpstr>Some Innovations By the Companions</vt:lpstr>
      <vt:lpstr>Some Innovations By the Companions</vt:lpstr>
      <vt:lpstr>Some Innovations By the Companions</vt:lpstr>
      <vt:lpstr>Some Innovations By the Companions</vt:lpstr>
      <vt:lpstr>قول الشاطبي في البدعة Al Shātibi’s Concept of Bid’ah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APPLICATIONS</vt:lpstr>
      <vt:lpstr>APPLICATIONS</vt:lpstr>
      <vt:lpstr>APPLICATIONS</vt:lpstr>
      <vt:lpstr>APPLICATIONS</vt:lpstr>
      <vt:lpstr>Some Contested cases for Bid’ah</vt:lpstr>
      <vt:lpstr>Some Contested cases for Bid’ah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2016-03-09T14:12:15Z</dcterms:created>
  <dcterms:modified xsi:type="dcterms:W3CDTF">2016-03-12T15:52:09Z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TC028952569991</vt:lpwstr>
  </property>
</Properties>
</file>